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62" r:id="rId3"/>
    <p:sldId id="272" r:id="rId4"/>
    <p:sldId id="260" r:id="rId5"/>
    <p:sldId id="257" r:id="rId6"/>
    <p:sldId id="265" r:id="rId7"/>
    <p:sldId id="259" r:id="rId8"/>
    <p:sldId id="264" r:id="rId9"/>
    <p:sldId id="273" r:id="rId10"/>
    <p:sldId id="261" r:id="rId11"/>
    <p:sldId id="263" r:id="rId12"/>
    <p:sldId id="270" r:id="rId13"/>
    <p:sldId id="267" r:id="rId14"/>
    <p:sldId id="268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FA95"/>
    <a:srgbClr val="E43C40"/>
    <a:srgbClr val="849C89"/>
    <a:srgbClr val="E33D59"/>
    <a:srgbClr val="5DFD51"/>
    <a:srgbClr val="3FFC30"/>
    <a:srgbClr val="12D303"/>
    <a:srgbClr val="F7BB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3" autoAdjust="0"/>
    <p:restoredTop sz="94660"/>
  </p:normalViewPr>
  <p:slideViewPr>
    <p:cSldViewPr snapToGrid="0">
      <p:cViewPr>
        <p:scale>
          <a:sx n="86" d="100"/>
          <a:sy n="86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-276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54CE4-1F50-4439-8287-018EEB27A0FD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3D2A4-5901-46B6-B771-E43EDD2D1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1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3D2A4-5901-46B6-B771-E43EDD2D154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34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Surgery rates in all non-small cell lung cancer (NSCLC)</a:t>
            </a:r>
          </a:p>
          <a:p>
            <a:r>
              <a:rPr lang="en-GB" dirty="0"/>
              <a:t>(audit target 17%)</a:t>
            </a:r>
          </a:p>
          <a:p>
            <a:r>
              <a:rPr lang="en-GB" dirty="0"/>
              <a:t>——18 organisations were identified as having better surgical </a:t>
            </a:r>
            <a:r>
              <a:rPr lang="en-GB" dirty="0" err="1"/>
              <a:t>resectation</a:t>
            </a:r>
            <a:r>
              <a:rPr lang="en-GB" dirty="0"/>
              <a:t> rates</a:t>
            </a:r>
          </a:p>
          <a:p>
            <a:r>
              <a:rPr lang="en-GB" dirty="0"/>
              <a:t>than the national average, suggesting good practice</a:t>
            </a:r>
          </a:p>
          <a:p>
            <a:r>
              <a:rPr lang="en-GB" dirty="0"/>
              <a:t>——However, adjusted surgical resection rates varied from 4.8% - 40.1%</a:t>
            </a:r>
          </a:p>
          <a:p>
            <a:r>
              <a:rPr lang="en-GB" b="1" dirty="0" smtClean="0"/>
              <a:t>Systemic </a:t>
            </a:r>
            <a:r>
              <a:rPr lang="en-GB" b="1" dirty="0"/>
              <a:t>anti-cancer treatment (SACT) rates in NSCLC</a:t>
            </a:r>
          </a:p>
          <a:p>
            <a:r>
              <a:rPr lang="en-GB" dirty="0"/>
              <a:t>(stage IIIB/IV and performance status 0-1) (audit target 65%)</a:t>
            </a:r>
          </a:p>
          <a:p>
            <a:r>
              <a:rPr lang="en-GB" dirty="0"/>
              <a:t>——Overall, 62% of patients with good performance status and advanced NSCLC</a:t>
            </a:r>
          </a:p>
          <a:p>
            <a:r>
              <a:rPr lang="en-GB" dirty="0" err="1"/>
              <a:t>recieved</a:t>
            </a:r>
            <a:r>
              <a:rPr lang="en-GB" dirty="0"/>
              <a:t> SACT</a:t>
            </a:r>
          </a:p>
          <a:p>
            <a:r>
              <a:rPr lang="en-GB" dirty="0"/>
              <a:t>——Excluding tertiary trusts, the </a:t>
            </a:r>
            <a:r>
              <a:rPr lang="en-GB" dirty="0" err="1"/>
              <a:t>casemix</a:t>
            </a:r>
            <a:r>
              <a:rPr lang="en-GB" dirty="0"/>
              <a:t> adjusted results varied from 25.7% to</a:t>
            </a:r>
          </a:p>
          <a:p>
            <a:r>
              <a:rPr lang="en-GB" dirty="0"/>
              <a:t>100%</a:t>
            </a:r>
          </a:p>
          <a:p>
            <a:r>
              <a:rPr lang="en-GB" b="1" dirty="0" smtClean="0"/>
              <a:t>Curative </a:t>
            </a:r>
            <a:r>
              <a:rPr lang="en-GB" b="1" dirty="0"/>
              <a:t>intent treatment rates for stage I-II NSCLC</a:t>
            </a:r>
          </a:p>
          <a:p>
            <a:r>
              <a:rPr lang="en-GB" dirty="0"/>
              <a:t>(performance status 0-2)</a:t>
            </a:r>
          </a:p>
          <a:p>
            <a:r>
              <a:rPr lang="en-GB" dirty="0"/>
              <a:t>——Overall, 80.4% of patients with early stage disease and good </a:t>
            </a:r>
            <a:r>
              <a:rPr lang="en-GB" dirty="0" err="1"/>
              <a:t>perfomance</a:t>
            </a:r>
            <a:endParaRPr lang="en-GB" dirty="0"/>
          </a:p>
          <a:p>
            <a:r>
              <a:rPr lang="en-GB" dirty="0"/>
              <a:t>status </a:t>
            </a:r>
            <a:r>
              <a:rPr lang="en-GB" dirty="0" err="1"/>
              <a:t>recieved</a:t>
            </a:r>
            <a:r>
              <a:rPr lang="en-GB" dirty="0"/>
              <a:t> treatment with curative intent in 2016; however this means that</a:t>
            </a:r>
          </a:p>
          <a:p>
            <a:r>
              <a:rPr lang="en-GB" dirty="0"/>
              <a:t>one in five such patients did not </a:t>
            </a:r>
            <a:r>
              <a:rPr lang="en-GB" dirty="0" err="1"/>
              <a:t>recieve</a:t>
            </a:r>
            <a:r>
              <a:rPr lang="en-GB" dirty="0"/>
              <a:t> treatment with curative intent, which is</a:t>
            </a:r>
          </a:p>
          <a:p>
            <a:r>
              <a:rPr lang="en-GB" dirty="0"/>
              <a:t>not good enough</a:t>
            </a:r>
          </a:p>
          <a:p>
            <a:r>
              <a:rPr lang="en-GB" dirty="0"/>
              <a:t>——Across individual organisations the rate of treatment with curative intent varied</a:t>
            </a:r>
          </a:p>
          <a:p>
            <a:r>
              <a:rPr lang="en-GB" dirty="0"/>
              <a:t>from 54.5% to 100</a:t>
            </a:r>
            <a:r>
              <a:rPr lang="en-GB" dirty="0" smtClean="0"/>
              <a:t>% (</a:t>
            </a:r>
            <a:r>
              <a:rPr lang="en-GB" smtClean="0"/>
              <a:t>data from NLCA, UKLCC)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3D2A4-5901-46B6-B771-E43EDD2D154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148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AD64B25-B5D5-4AD4-88FB-77F145B54AC9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AD8CBD-D445-4073-921E-B848C392CAB5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 smtClean="0"/>
              <a:t>Thoracic Oncology- STR Teaching</a:t>
            </a:r>
            <a:r>
              <a:rPr lang="en-GB" dirty="0" smtClean="0"/>
              <a:t>	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Himali</a:t>
            </a:r>
            <a:r>
              <a:rPr lang="en-GB" dirty="0" smtClean="0"/>
              <a:t> O’Regan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143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1" t="15716" r="35091" b="9370"/>
          <a:stretch/>
        </p:blipFill>
        <p:spPr>
          <a:xfrm>
            <a:off x="2104705" y="0"/>
            <a:ext cx="70395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1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/>
          <a:srcRect l="19578" t="16385" r="22741" b="7711"/>
          <a:stretch/>
        </p:blipFill>
        <p:spPr bwMode="auto">
          <a:xfrm>
            <a:off x="2963537" y="473725"/>
            <a:ext cx="5706738" cy="57838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34500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7200" dirty="0" smtClean="0"/>
              <a:t>Need for change….</a:t>
            </a:r>
            <a:endParaRPr lang="en-GB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400" dirty="0" smtClean="0"/>
              <a:t>Leading cause of cancer death in UK</a:t>
            </a:r>
          </a:p>
          <a:p>
            <a:r>
              <a:rPr lang="en-GB" sz="4400" dirty="0" smtClean="0"/>
              <a:t>Poor 5 year survival rate (14% for males, 17.5% for females)</a:t>
            </a:r>
          </a:p>
          <a:p>
            <a:r>
              <a:rPr lang="en-GB" sz="4400" dirty="0" smtClean="0"/>
              <a:t>‘25 by 25’ initiative (UKLCC)</a:t>
            </a:r>
          </a:p>
          <a:p>
            <a:r>
              <a:rPr lang="en-GB" sz="4400" dirty="0" smtClean="0"/>
              <a:t>Variances in care depending on region/trust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0652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7200" b="1" dirty="0" smtClean="0"/>
              <a:t>Lung cancer survival</a:t>
            </a:r>
            <a:endParaRPr lang="en-GB" sz="7200" b="1" dirty="0"/>
          </a:p>
        </p:txBody>
      </p:sp>
      <p:pic>
        <p:nvPicPr>
          <p:cNvPr id="6" name="Content Placeholder 5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24928" t="13887" r="31914" b="6342"/>
          <a:stretch/>
        </p:blipFill>
        <p:spPr bwMode="auto">
          <a:xfrm>
            <a:off x="541638" y="1690688"/>
            <a:ext cx="4683401" cy="47065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1601" y="1690688"/>
            <a:ext cx="6291458" cy="4611258"/>
          </a:xfrm>
        </p:spPr>
        <p:txBody>
          <a:bodyPr>
            <a:normAutofit fontScale="92500" lnSpcReduction="20000"/>
          </a:bodyPr>
          <a:lstStyle/>
          <a:p>
            <a:r>
              <a:rPr lang="en-GB" sz="5200" dirty="0" smtClean="0"/>
              <a:t>Low lung cancer survival compared with other European countries</a:t>
            </a:r>
          </a:p>
          <a:p>
            <a:r>
              <a:rPr lang="en-GB" sz="5200" dirty="0" smtClean="0"/>
              <a:t>Five year survival of 15.2 % (for patients followed up to 2016</a:t>
            </a:r>
          </a:p>
          <a:p>
            <a:pPr marL="0" indent="0">
              <a:buNone/>
            </a:pPr>
            <a:r>
              <a:rPr lang="en-GB" sz="1000" dirty="0" smtClean="0"/>
              <a:t>Lung cancer </a:t>
            </a:r>
            <a:r>
              <a:rPr lang="en-GB" sz="1000" dirty="0" err="1" smtClean="0"/>
              <a:t>Tx</a:t>
            </a:r>
            <a:r>
              <a:rPr lang="en-GB" sz="1000" dirty="0" smtClean="0"/>
              <a:t>, NHS England</a:t>
            </a:r>
          </a:p>
        </p:txBody>
      </p:sp>
    </p:spTree>
    <p:extLst>
      <p:ext uri="{BB962C8B-B14F-4D97-AF65-F5344CB8AC3E}">
        <p14:creationId xmlns:p14="http://schemas.microsoft.com/office/powerpoint/2010/main" val="210233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6000" dirty="0" smtClean="0"/>
              <a:t>How we compare against our neighbours…</a:t>
            </a:r>
            <a:endParaRPr lang="en-GB" sz="6000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26762" t="27925" r="44481" b="13298"/>
          <a:stretch/>
        </p:blipFill>
        <p:spPr bwMode="auto">
          <a:xfrm>
            <a:off x="838200" y="1986262"/>
            <a:ext cx="3406269" cy="4351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sz="half" idx="2"/>
          </p:nvPr>
        </p:nvPicPr>
        <p:blipFill rotWithShape="1">
          <a:blip r:embed="rId3"/>
          <a:srcRect l="166" t="8568" r="34190" b="6342"/>
          <a:stretch/>
        </p:blipFill>
        <p:spPr bwMode="auto">
          <a:xfrm>
            <a:off x="5220730" y="1986262"/>
            <a:ext cx="6133070" cy="4351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4427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7200" dirty="0" smtClean="0"/>
              <a:t>Stage at Diagnosis</a:t>
            </a:r>
            <a:endParaRPr lang="en-GB" sz="7200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8301" t="15743" r="15158" b="13937"/>
          <a:stretch/>
        </p:blipFill>
        <p:spPr bwMode="auto">
          <a:xfrm>
            <a:off x="455141" y="2187144"/>
            <a:ext cx="5414318" cy="34351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87145"/>
            <a:ext cx="5181600" cy="3989817"/>
          </a:xfrm>
        </p:spPr>
        <p:txBody>
          <a:bodyPr>
            <a:normAutofit/>
          </a:bodyPr>
          <a:lstStyle/>
          <a:p>
            <a:r>
              <a:rPr lang="en-GB" sz="5400" dirty="0" smtClean="0"/>
              <a:t>Only 25.7% of lung cancer diagnosed at an early stage</a:t>
            </a:r>
          </a:p>
          <a:p>
            <a:pPr marL="0" indent="0">
              <a:buNone/>
            </a:pPr>
            <a:r>
              <a:rPr lang="en-GB" sz="1000" dirty="0" smtClean="0"/>
              <a:t>NLCA, 2017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66051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/>
          <a:srcRect l="22768" t="13295" r="24219" b="10183"/>
          <a:stretch/>
        </p:blipFill>
        <p:spPr bwMode="auto">
          <a:xfrm>
            <a:off x="1733315" y="0"/>
            <a:ext cx="8250943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568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IASLC Lung Cancer Staging </a:t>
            </a:r>
            <a:r>
              <a:rPr lang="en-GB" dirty="0" smtClean="0"/>
              <a:t>Project </a:t>
            </a:r>
            <a:r>
              <a:rPr lang="en-GB" sz="2200" dirty="0" smtClean="0"/>
              <a:t>(IASCL staging committee article)</a:t>
            </a:r>
            <a:endParaRPr lang="en-GB" sz="22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11941" t="9879" r="7164" b="7469"/>
          <a:stretch/>
        </p:blipFill>
        <p:spPr bwMode="auto">
          <a:xfrm>
            <a:off x="2659098" y="1935163"/>
            <a:ext cx="6873803" cy="43894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67894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5400" b="1" dirty="0" smtClean="0"/>
              <a:t>How can we improve lung cancer survival?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5400" dirty="0" smtClean="0"/>
              <a:t>Early diagnosis/early stage</a:t>
            </a:r>
          </a:p>
          <a:p>
            <a:r>
              <a:rPr lang="en-GB" sz="5400" dirty="0" smtClean="0"/>
              <a:t>Improved treatment options</a:t>
            </a:r>
          </a:p>
          <a:p>
            <a:r>
              <a:rPr lang="en-GB" sz="5400" dirty="0" smtClean="0"/>
              <a:t>Early treatment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sz="4000" dirty="0" smtClean="0"/>
              <a:t>=NOLCP!!!!</a:t>
            </a:r>
          </a:p>
          <a:p>
            <a:pPr marL="0" indent="0" algn="ctr">
              <a:buNone/>
            </a:pPr>
            <a:r>
              <a:rPr lang="en-GB" sz="4000" dirty="0" smtClean="0"/>
              <a:t>(National Optimal Lung Cancer Pathway)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186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/>
          <a:srcRect l="24097" t="15658" r="10094" b="10773"/>
          <a:stretch/>
        </p:blipFill>
        <p:spPr bwMode="auto">
          <a:xfrm>
            <a:off x="1445739" y="470681"/>
            <a:ext cx="9539418" cy="58806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25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 smtClean="0"/>
              <a:t>Aims of Pathway</a:t>
            </a:r>
            <a:endParaRPr lang="en-GB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800" dirty="0" smtClean="0"/>
              <a:t>Diagnosis or ruling out of cancer within 28 days.</a:t>
            </a:r>
          </a:p>
          <a:p>
            <a:r>
              <a:rPr lang="en-GB" sz="4800" dirty="0" smtClean="0"/>
              <a:t>More patient focused?</a:t>
            </a:r>
          </a:p>
          <a:p>
            <a:r>
              <a:rPr lang="en-GB" sz="4800" dirty="0" smtClean="0"/>
              <a:t>Decrease anxiety (26% of patients report deterioration in health while waiting for treatment decisions)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49374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399" y="514352"/>
            <a:ext cx="9661793" cy="1138178"/>
          </a:xfrm>
        </p:spPr>
        <p:txBody>
          <a:bodyPr>
            <a:noAutofit/>
          </a:bodyPr>
          <a:lstStyle/>
          <a:p>
            <a:pPr algn="ctr"/>
            <a:r>
              <a:rPr lang="en-GB" sz="4400" b="1" dirty="0"/>
              <a:t>Does a faster pathway= better outcomes?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Lung – BOOST trial (2015)- Lung ca diagnosis and staging with EBUS vs conventional </a:t>
            </a:r>
            <a:r>
              <a:rPr lang="en-GB" sz="2400" dirty="0" smtClean="0"/>
              <a:t>approaches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Shorter time for EBUS patients to get treatment decision (14 days vs 29 days for conventional diagnostics group)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Cost the same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Fewer tests in EBUS group (2.39 vs 1.7 in EBUS group)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More patients diagnosed and staged with one investigation (12% vs 45% in EBUS group)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23807" t="30267" r="10238" b="6222"/>
          <a:stretch/>
        </p:blipFill>
        <p:spPr bwMode="auto">
          <a:xfrm>
            <a:off x="5673687" y="2203373"/>
            <a:ext cx="5210979" cy="34372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5147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b="1" dirty="0" smtClean="0"/>
              <a:t>Median survival at 1 year better in EBUS group (503 vs 312)</a:t>
            </a:r>
            <a:endParaRPr lang="en-GB" sz="4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6557" t="30553" r="12985" b="5935"/>
          <a:stretch/>
        </p:blipFill>
        <p:spPr>
          <a:xfrm>
            <a:off x="4582170" y="1806766"/>
            <a:ext cx="6730456" cy="397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0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/>
              <a:t>Further evidence for faster treatment</a:t>
            </a:r>
            <a:endParaRPr lang="en-GB" sz="54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4800" dirty="0" smtClean="0"/>
              <a:t>Reported 16% increase in mortality if surgery delayed by &gt;40 days from time of diagnosis </a:t>
            </a:r>
            <a:r>
              <a:rPr lang="en-GB" sz="1900" dirty="0" smtClean="0"/>
              <a:t>(Yang C et al, ASCO abstract 2016)</a:t>
            </a:r>
          </a:p>
          <a:p>
            <a:r>
              <a:rPr lang="en-GB" sz="4800" dirty="0" smtClean="0"/>
              <a:t>Earlier treatment for NCLC associated with better survival outcomes</a:t>
            </a:r>
            <a:endParaRPr lang="en-GB" sz="4800" dirty="0"/>
          </a:p>
          <a:p>
            <a:r>
              <a:rPr lang="en-GB" sz="4800" dirty="0"/>
              <a:t>26% of patients self-report that their health deteriorates while awaiting a treatment </a:t>
            </a:r>
            <a:r>
              <a:rPr lang="en-GB" sz="4800" dirty="0" smtClean="0"/>
              <a:t>decision </a:t>
            </a:r>
            <a:r>
              <a:rPr lang="en-GB" sz="1900" dirty="0" smtClean="0"/>
              <a:t>(</a:t>
            </a:r>
            <a:r>
              <a:rPr lang="en-GB" sz="1900" dirty="0"/>
              <a:t>https://</a:t>
            </a:r>
            <a:r>
              <a:rPr lang="en-GB" sz="1900" dirty="0" smtClean="0"/>
              <a:t>www.ncpes.co.uk)</a:t>
            </a:r>
            <a:endParaRPr lang="en-GB" sz="1900" dirty="0"/>
          </a:p>
          <a:p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28586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/>
              <a:t>Delivering a Service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1 full time respiratory consultant (10PAs) per 200 cases/year</a:t>
            </a:r>
          </a:p>
          <a:p>
            <a:r>
              <a:rPr lang="en-GB" sz="3200" dirty="0" smtClean="0"/>
              <a:t>Radiologists – 1/3 of job plan devoted to thoracic imaging</a:t>
            </a:r>
          </a:p>
          <a:p>
            <a:r>
              <a:rPr lang="en-GB" sz="3200" dirty="0" smtClean="0"/>
              <a:t>Medical/Clinical Oncologists- 1/3 of job plan devoted to thoracic oncology</a:t>
            </a:r>
          </a:p>
          <a:p>
            <a:r>
              <a:rPr lang="en-GB" sz="3200" dirty="0" smtClean="0"/>
              <a:t>Thoracic Surgical Unit- minimum 3 full time thoracic surgeons</a:t>
            </a:r>
          </a:p>
          <a:p>
            <a:r>
              <a:rPr lang="en-GB" sz="3200" dirty="0" smtClean="0"/>
              <a:t>One full time LCSN per 80 new diagnosis</a:t>
            </a:r>
          </a:p>
          <a:p>
            <a:r>
              <a:rPr lang="en-GB" sz="3200" dirty="0" smtClean="0"/>
              <a:t>One and half full time palliative care nurses per 200 stage IV patients</a:t>
            </a:r>
          </a:p>
        </p:txBody>
      </p:sp>
    </p:spTree>
    <p:extLst>
      <p:ext uri="{BB962C8B-B14F-4D97-AF65-F5344CB8AC3E}">
        <p14:creationId xmlns:p14="http://schemas.microsoft.com/office/powerpoint/2010/main" val="90196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484</TotalTime>
  <Words>581</Words>
  <Application>Microsoft Office PowerPoint</Application>
  <PresentationFormat>Custom</PresentationFormat>
  <Paragraphs>67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Thoracic Oncology- STR Teaching </vt:lpstr>
      <vt:lpstr>PowerPoint Presentation</vt:lpstr>
      <vt:lpstr>PowerPoint Presentation</vt:lpstr>
      <vt:lpstr>Need for change….</vt:lpstr>
      <vt:lpstr>Lung cancer survival</vt:lpstr>
      <vt:lpstr>How we compare against our neighbours…</vt:lpstr>
      <vt:lpstr>Stage at Diagnosis</vt:lpstr>
      <vt:lpstr>PowerPoint Presentation</vt:lpstr>
      <vt:lpstr>The IASLC Lung Cancer Staging Project (IASCL staging committee article)</vt:lpstr>
      <vt:lpstr>How can we improve lung cancer survival?</vt:lpstr>
      <vt:lpstr>PowerPoint Presentation</vt:lpstr>
      <vt:lpstr>Aims of Pathway</vt:lpstr>
      <vt:lpstr>Does a faster pathway= better outcomes?</vt:lpstr>
      <vt:lpstr>PowerPoint Presentation</vt:lpstr>
      <vt:lpstr>Further evidence for faster treatment</vt:lpstr>
      <vt:lpstr>Delivering a Service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O'Regan</dc:creator>
  <cp:lastModifiedBy>Himali oregan</cp:lastModifiedBy>
  <cp:revision>33</cp:revision>
  <dcterms:created xsi:type="dcterms:W3CDTF">2018-12-01T20:08:50Z</dcterms:created>
  <dcterms:modified xsi:type="dcterms:W3CDTF">2018-12-11T10:54:58Z</dcterms:modified>
</cp:coreProperties>
</file>