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7" r:id="rId2"/>
    <p:sldId id="283" r:id="rId3"/>
    <p:sldId id="264" r:id="rId4"/>
    <p:sldId id="256" r:id="rId5"/>
    <p:sldId id="271" r:id="rId6"/>
    <p:sldId id="267" r:id="rId7"/>
    <p:sldId id="268" r:id="rId8"/>
    <p:sldId id="277" r:id="rId9"/>
    <p:sldId id="278" r:id="rId10"/>
    <p:sldId id="270" r:id="rId11"/>
    <p:sldId id="272" r:id="rId12"/>
    <p:sldId id="275" r:id="rId13"/>
    <p:sldId id="280" r:id="rId14"/>
    <p:sldId id="289" r:id="rId15"/>
    <p:sldId id="288" r:id="rId16"/>
    <p:sldId id="294" r:id="rId17"/>
    <p:sldId id="290" r:id="rId18"/>
    <p:sldId id="286" r:id="rId19"/>
    <p:sldId id="260" r:id="rId20"/>
    <p:sldId id="261" r:id="rId21"/>
    <p:sldId id="291" r:id="rId22"/>
    <p:sldId id="262" r:id="rId23"/>
    <p:sldId id="263" r:id="rId24"/>
    <p:sldId id="259" r:id="rId25"/>
    <p:sldId id="281" r:id="rId26"/>
    <p:sldId id="258" r:id="rId27"/>
    <p:sldId id="285" r:id="rId28"/>
    <p:sldId id="287" r:id="rId29"/>
    <p:sldId id="284" r:id="rId30"/>
    <p:sldId id="292" r:id="rId31"/>
    <p:sldId id="265" r:id="rId32"/>
    <p:sldId id="293" r:id="rId3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0036" autoAdjust="0"/>
  </p:normalViewPr>
  <p:slideViewPr>
    <p:cSldViewPr>
      <p:cViewPr>
        <p:scale>
          <a:sx n="67" d="100"/>
          <a:sy n="67" d="100"/>
        </p:scale>
        <p:origin x="-1254" y="-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E1254-F9C0-4FBF-9648-288C36EF3F10}" type="datetimeFigureOut">
              <a:rPr lang="en-GB" smtClean="0"/>
              <a:t>02/11/2018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2D9EA-B0FD-4304-AB1D-5A967425B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67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3684D-6762-4AD2-9BF7-61B0EC967E08}" type="datetimeFigureOut">
              <a:rPr lang="en-GB" smtClean="0"/>
              <a:t>02/11/2018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5C7A7-1F80-4757-9D05-F5293F28B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17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?term=Cowey%20CL%5bAuthor%5d&amp;cauthor=true&amp;cauthor_uid=26027431" TargetMode="External"/><Relationship Id="rId13" Type="http://schemas.openxmlformats.org/officeDocument/2006/relationships/hyperlink" Target="https://www.ncbi.nlm.nih.gov/pubmed/?term=Rutkowski%20P%5bAuthor%5d&amp;cauthor=true&amp;cauthor_uid=26027431" TargetMode="External"/><Relationship Id="rId18" Type="http://schemas.openxmlformats.org/officeDocument/2006/relationships/hyperlink" Target="https://www.ncbi.nlm.nih.gov/pubmed/?term=Haanen%20JB%5bAuthor%5d&amp;cauthor=true&amp;cauthor_uid=26027431" TargetMode="External"/><Relationship Id="rId26" Type="http://schemas.openxmlformats.org/officeDocument/2006/relationships/hyperlink" Target="https://www.ncbi.nlm.nih.gov/pubmed/?term=Grossmann%20K%5bAuthor%5d&amp;cauthor=true&amp;cauthor_uid=26027431" TargetMode="External"/><Relationship Id="rId3" Type="http://schemas.openxmlformats.org/officeDocument/2006/relationships/hyperlink" Target="https://www.ncbi.nlm.nih.gov/pubmed/26027431" TargetMode="External"/><Relationship Id="rId21" Type="http://schemas.openxmlformats.org/officeDocument/2006/relationships/hyperlink" Target="https://www.ncbi.nlm.nih.gov/pubmed/?term=McArthur%20GA%5bAuthor%5d&amp;cauthor=true&amp;cauthor_uid=26027431" TargetMode="External"/><Relationship Id="rId34" Type="http://schemas.openxmlformats.org/officeDocument/2006/relationships/hyperlink" Target="https://www.ncbi.nlm.nih.gov/pubmed/?term=Wolchok%20JD%5bAuthor%5d&amp;cauthor=true&amp;cauthor_uid=26027431" TargetMode="External"/><Relationship Id="rId7" Type="http://schemas.openxmlformats.org/officeDocument/2006/relationships/hyperlink" Target="https://www.ncbi.nlm.nih.gov/pubmed/?term=Grob%20JJ%5bAuthor%5d&amp;cauthor=true&amp;cauthor_uid=26027431" TargetMode="External"/><Relationship Id="rId12" Type="http://schemas.openxmlformats.org/officeDocument/2006/relationships/hyperlink" Target="https://www.ncbi.nlm.nih.gov/pubmed/?term=Smylie%20M%5bAuthor%5d&amp;cauthor=true&amp;cauthor_uid=26027431" TargetMode="External"/><Relationship Id="rId17" Type="http://schemas.openxmlformats.org/officeDocument/2006/relationships/hyperlink" Target="https://www.ncbi.nlm.nih.gov/pubmed/?term=Carlino%20MS%5bAuthor%5d&amp;cauthor=true&amp;cauthor_uid=26027431" TargetMode="External"/><Relationship Id="rId25" Type="http://schemas.openxmlformats.org/officeDocument/2006/relationships/hyperlink" Target="https://www.ncbi.nlm.nih.gov/pubmed/?term=Postow%20MA%5bAuthor%5d&amp;cauthor=true&amp;cauthor_uid=26027431" TargetMode="External"/><Relationship Id="rId33" Type="http://schemas.openxmlformats.org/officeDocument/2006/relationships/hyperlink" Target="https://www.ncbi.nlm.nih.gov/pubmed/?term=Hodi%20FS%5bAuthor%5d&amp;cauthor=true&amp;cauthor_uid=26027431" TargetMode="External"/><Relationship Id="rId2" Type="http://schemas.openxmlformats.org/officeDocument/2006/relationships/slide" Target="../slides/slide12.xml"/><Relationship Id="rId16" Type="http://schemas.openxmlformats.org/officeDocument/2006/relationships/hyperlink" Target="https://www.ncbi.nlm.nih.gov/pubmed/?term=Wagstaff%20J%5bAuthor%5d&amp;cauthor=true&amp;cauthor_uid=26027431" TargetMode="External"/><Relationship Id="rId20" Type="http://schemas.openxmlformats.org/officeDocument/2006/relationships/hyperlink" Target="https://www.ncbi.nlm.nih.gov/pubmed/?term=Marquez-Rodas%20I%5bAuthor%5d&amp;cauthor=true&amp;cauthor_uid=26027431" TargetMode="External"/><Relationship Id="rId29" Type="http://schemas.openxmlformats.org/officeDocument/2006/relationships/hyperlink" Target="https://www.ncbi.nlm.nih.gov/pubmed/?term=Bastholt%20L%5bAuthor%5d&amp;cauthor=true&amp;cauthor_uid=26027431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ncbi.nlm.nih.gov/pubmed/?term=Gonzalez%20R%5bAuthor%5d&amp;cauthor=true&amp;cauthor_uid=26027431" TargetMode="External"/><Relationship Id="rId11" Type="http://schemas.openxmlformats.org/officeDocument/2006/relationships/hyperlink" Target="https://www.ncbi.nlm.nih.gov/pubmed/?term=Dummer%20R%5bAuthor%5d&amp;cauthor=true&amp;cauthor_uid=26027431" TargetMode="External"/><Relationship Id="rId24" Type="http://schemas.openxmlformats.org/officeDocument/2006/relationships/hyperlink" Target="https://www.ncbi.nlm.nih.gov/pubmed/?term=Callahan%20MK%5bAuthor%5d&amp;cauthor=true&amp;cauthor_uid=26027431" TargetMode="External"/><Relationship Id="rId32" Type="http://schemas.openxmlformats.org/officeDocument/2006/relationships/hyperlink" Target="https://www.ncbi.nlm.nih.gov/pubmed/?term=Horak%20C%5bAuthor%5d&amp;cauthor=true&amp;cauthor_uid=26027431" TargetMode="External"/><Relationship Id="rId5" Type="http://schemas.openxmlformats.org/officeDocument/2006/relationships/hyperlink" Target="https://www.ncbi.nlm.nih.gov/pubmed/?term=Chiarion-Sileni%20V%5bAuthor%5d&amp;cauthor=true&amp;cauthor_uid=26027431" TargetMode="External"/><Relationship Id="rId15" Type="http://schemas.openxmlformats.org/officeDocument/2006/relationships/hyperlink" Target="https://www.ncbi.nlm.nih.gov/pubmed/?term=Hill%20A%5bAuthor%5d&amp;cauthor=true&amp;cauthor_uid=26027431" TargetMode="External"/><Relationship Id="rId23" Type="http://schemas.openxmlformats.org/officeDocument/2006/relationships/hyperlink" Target="https://www.ncbi.nlm.nih.gov/pubmed/?term=Long%20GV%5bAuthor%5d&amp;cauthor=true&amp;cauthor_uid=26027431" TargetMode="External"/><Relationship Id="rId28" Type="http://schemas.openxmlformats.org/officeDocument/2006/relationships/hyperlink" Target="https://www.ncbi.nlm.nih.gov/pubmed/?term=Dreno%20B%5bAuthor%5d&amp;cauthor=true&amp;cauthor_uid=26027431" TargetMode="External"/><Relationship Id="rId10" Type="http://schemas.openxmlformats.org/officeDocument/2006/relationships/hyperlink" Target="https://www.ncbi.nlm.nih.gov/pubmed/?term=Schadendorf%20D%5bAuthor%5d&amp;cauthor=true&amp;cauthor_uid=26027431" TargetMode="External"/><Relationship Id="rId19" Type="http://schemas.openxmlformats.org/officeDocument/2006/relationships/hyperlink" Target="https://www.ncbi.nlm.nih.gov/pubmed/?term=Maio%20M%5bAuthor%5d&amp;cauthor=true&amp;cauthor_uid=26027431" TargetMode="External"/><Relationship Id="rId31" Type="http://schemas.openxmlformats.org/officeDocument/2006/relationships/hyperlink" Target="https://www.ncbi.nlm.nih.gov/pubmed/?term=Rollin%20LM%5bAuthor%5d&amp;cauthor=true&amp;cauthor_uid=26027431" TargetMode="External"/><Relationship Id="rId4" Type="http://schemas.openxmlformats.org/officeDocument/2006/relationships/hyperlink" Target="https://www.ncbi.nlm.nih.gov/pubmed/?term=Larkin%20J%5bAuthor%5d&amp;cauthor=true&amp;cauthor_uid=26027431" TargetMode="External"/><Relationship Id="rId9" Type="http://schemas.openxmlformats.org/officeDocument/2006/relationships/hyperlink" Target="https://www.ncbi.nlm.nih.gov/pubmed/?term=Lao%20CD%5bAuthor%5d&amp;cauthor=true&amp;cauthor_uid=26027431" TargetMode="External"/><Relationship Id="rId14" Type="http://schemas.openxmlformats.org/officeDocument/2006/relationships/hyperlink" Target="https://www.ncbi.nlm.nih.gov/pubmed/?term=Ferrucci%20PF%5bAuthor%5d&amp;cauthor=true&amp;cauthor_uid=26027431" TargetMode="External"/><Relationship Id="rId22" Type="http://schemas.openxmlformats.org/officeDocument/2006/relationships/hyperlink" Target="https://www.ncbi.nlm.nih.gov/pubmed/?term=Ascierto%20PA%5bAuthor%5d&amp;cauthor=true&amp;cauthor_uid=26027431" TargetMode="External"/><Relationship Id="rId27" Type="http://schemas.openxmlformats.org/officeDocument/2006/relationships/hyperlink" Target="https://www.ncbi.nlm.nih.gov/pubmed/?term=Sznol%20M%5bAuthor%5d&amp;cauthor=true&amp;cauthor_uid=26027431" TargetMode="External"/><Relationship Id="rId30" Type="http://schemas.openxmlformats.org/officeDocument/2006/relationships/hyperlink" Target="https://www.ncbi.nlm.nih.gov/pubmed/?term=Yang%20A%5bAuthor%5d&amp;cauthor=true&amp;cauthor_uid=26027431" TargetMode="External"/><Relationship Id="rId35" Type="http://schemas.openxmlformats.org/officeDocument/2006/relationships/hyperlink" Target="http://clinicaltrials.gov/show/NCT01844505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Ipilumumab</a:t>
            </a:r>
            <a:r>
              <a:rPr lang="en-GB" dirty="0"/>
              <a:t> – MCA.</a:t>
            </a:r>
            <a:r>
              <a:rPr lang="en-GB" baseline="0" dirty="0"/>
              <a:t> CTLA-4 inhibitor. CTLA-4 normally functions as an inhibitory signal for CTLs to recognise and destroy cancer cells.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E231-4603-4B16-B18F-B8836C401C5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659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E231-4603-4B16-B18F-B8836C401C5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336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sz="2200" b="1" dirty="0"/>
              <a:t>Elimination</a:t>
            </a:r>
          </a:p>
          <a:p>
            <a:pPr lvl="2"/>
            <a:r>
              <a:rPr lang="en-GB" sz="2200" dirty="0"/>
              <a:t>The immune system is alerted to a developing tumour (via cytokines released by early tumour e.g. type I interferon)</a:t>
            </a:r>
          </a:p>
          <a:p>
            <a:pPr lvl="2"/>
            <a:r>
              <a:rPr lang="en-GB" sz="2200" dirty="0"/>
              <a:t>An innate and adaptive immunity response is initiated and some tumour cells are eliminated, before it becomes clinically apparent</a:t>
            </a:r>
          </a:p>
          <a:p>
            <a:pPr lvl="2"/>
            <a:r>
              <a:rPr lang="en-GB" sz="2200" dirty="0"/>
              <a:t>If fully successful, the cancer removed completely, otherwise events move to the next stage of equilibrium</a:t>
            </a:r>
          </a:p>
          <a:p>
            <a:pPr lvl="1"/>
            <a:r>
              <a:rPr lang="en-GB" sz="2200" b="1" dirty="0"/>
              <a:t>Equilibrium</a:t>
            </a:r>
          </a:p>
          <a:p>
            <a:pPr lvl="2"/>
            <a:r>
              <a:rPr lang="en-GB" sz="2200" dirty="0"/>
              <a:t>If some cancer cells persist, rare cell variants that escape the elimination are kept at bay by the adaptive immune response (with possible tumour dormancy)</a:t>
            </a:r>
          </a:p>
          <a:p>
            <a:pPr lvl="2"/>
            <a:r>
              <a:rPr lang="en-GB" sz="2200" dirty="0"/>
              <a:t>May promote selection of </a:t>
            </a:r>
            <a:r>
              <a:rPr lang="en-GB" sz="2200" dirty="0" err="1"/>
              <a:t>immunoevasive</a:t>
            </a:r>
            <a:r>
              <a:rPr lang="en-GB" sz="2200" dirty="0"/>
              <a:t> mutations, leading to escape.</a:t>
            </a:r>
          </a:p>
          <a:p>
            <a:pPr lvl="1"/>
            <a:r>
              <a:rPr lang="en-GB" sz="2200" b="1" dirty="0"/>
              <a:t>Escape</a:t>
            </a:r>
          </a:p>
          <a:p>
            <a:pPr lvl="2"/>
            <a:r>
              <a:rPr lang="en-GB" sz="2200" dirty="0"/>
              <a:t>Tumours acquire the ability to circumvent immune recognition and/or destruction emerge as progressively growing, visible tumours</a:t>
            </a:r>
          </a:p>
          <a:p>
            <a:pPr lvl="0"/>
            <a:endParaRPr lang="en-GB" sz="2200" dirty="0"/>
          </a:p>
          <a:p>
            <a:pPr lvl="0"/>
            <a:r>
              <a:rPr lang="en-GB" sz="2200" dirty="0"/>
              <a:t>Recognised</a:t>
            </a:r>
            <a:r>
              <a:rPr lang="en-GB" sz="2200" baseline="0" dirty="0"/>
              <a:t> that both the innate and adaptive immune systems play a role in immune responses to tumour clearance.</a:t>
            </a:r>
          </a:p>
          <a:p>
            <a:pPr lvl="0"/>
            <a:endParaRPr lang="en-GB" sz="2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E231-4603-4B16-B18F-B8836C401C5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126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T cell immune responses are controlled through on and off switches, so called ‘immune checkpoints’ that protect the body from possibly damaging immune responses.</a:t>
            </a:r>
          </a:p>
          <a:p>
            <a:endParaRPr lang="en-GB" baseline="0" dirty="0"/>
          </a:p>
          <a:p>
            <a:r>
              <a:rPr lang="en-GB" baseline="0" dirty="0"/>
              <a:t>The master switch for T cell activation was found to be the CD28-cytotoxic T lymphocyte associated antigen 4 (CTLA4) interaction.</a:t>
            </a:r>
          </a:p>
          <a:p>
            <a:endParaRPr lang="en-GB" baseline="0" dirty="0"/>
          </a:p>
          <a:p>
            <a:r>
              <a:rPr lang="en-GB" baseline="0" dirty="0"/>
              <a:t>In the following years, additional immune checkpoints were identified, such as programmed cell death protein 1-programmed cell death 1 ligand 1 (PD1-PDL1) and several others. They have different mechanisms of action – CTLA4 influences T cell activation and PD1-PDL1 pathway addresses T cell exhaustion and tolerance.</a:t>
            </a:r>
          </a:p>
          <a:p>
            <a:endParaRPr lang="en-GB" baseline="0" dirty="0"/>
          </a:p>
          <a:p>
            <a:r>
              <a:rPr lang="en-GB" baseline="0" dirty="0"/>
              <a:t>The modulation of immune checkpoints using monoclonal antibodies can have a universal effect on immune responses that is not dependent on tumour </a:t>
            </a:r>
            <a:r>
              <a:rPr lang="en-GB" baseline="0" dirty="0" err="1"/>
              <a:t>histologies</a:t>
            </a:r>
            <a:r>
              <a:rPr lang="en-GB" baseline="0" dirty="0"/>
              <a:t>, or individual cancer-specific antigens.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E231-4603-4B16-B18F-B8836C401C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50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The New England journal of medicine."/>
              </a:rPr>
              <a:t>N 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The New England journal of medicine."/>
              </a:rPr>
              <a:t>Engl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The New England journal of medicine."/>
              </a:rPr>
              <a:t> J Med.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2015 Jul 2;373(1):23-34.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10.1056/NEJMoa1504030.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Epub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2015 May 31.</a:t>
            </a: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Combined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Monotherapy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Untreated Melanoma.</a:t>
            </a:r>
          </a:p>
          <a:p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Larkin J</a:t>
            </a:r>
            <a:r>
              <a:rPr lang="en-GB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Chiarion-Sileni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 V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Gonzalez 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Grob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 JJ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Cowey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 CL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Lao CD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Schadendorf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 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Dummer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 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Smylie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 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Rutkowski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 P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Ferrucci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 PF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Hill 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Wagstaff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 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6"/>
              </a:rPr>
              <a:t>J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7"/>
              </a:rPr>
              <a:t>Carlino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7"/>
              </a:rPr>
              <a:t> MS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8"/>
              </a:rPr>
              <a:t>Haanen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8"/>
              </a:rPr>
              <a:t> JB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9"/>
              </a:rPr>
              <a:t>Maio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9"/>
              </a:rPr>
              <a:t> 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0"/>
              </a:rPr>
              <a:t>Marquez-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0"/>
              </a:rPr>
              <a:t>Rodas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0"/>
              </a:rPr>
              <a:t> 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1"/>
              </a:rPr>
              <a:t>McArthur GA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2"/>
              </a:rPr>
              <a:t>Ascierto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2"/>
              </a:rPr>
              <a:t> PA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3"/>
              </a:rPr>
              <a:t>Long GV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4"/>
              </a:rPr>
              <a:t>Callahan MK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5"/>
              </a:rPr>
              <a:t>Postow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5"/>
              </a:rPr>
              <a:t> MA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6"/>
              </a:rPr>
              <a:t>Grossmann K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7"/>
              </a:rPr>
              <a:t>Sznol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7"/>
              </a:rPr>
              <a:t> 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8"/>
              </a:rPr>
              <a:t>Dreno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8"/>
              </a:rPr>
              <a:t> 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9"/>
              </a:rPr>
              <a:t>Bastholt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9"/>
              </a:rPr>
              <a:t> 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9"/>
              </a:rPr>
              <a:t>L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0"/>
              </a:rPr>
              <a:t>Yang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0"/>
              </a:rPr>
              <a:t> 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1"/>
              </a:rPr>
              <a:t>Rollin LM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2"/>
              </a:rPr>
              <a:t>Horak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2"/>
              </a:rPr>
              <a:t> C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3"/>
              </a:rPr>
              <a:t>Hodi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3"/>
              </a:rPr>
              <a:t> FS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4"/>
              </a:rPr>
              <a:t>Wolchok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4"/>
              </a:rPr>
              <a:t> JD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Abstract</a:t>
            </a:r>
          </a:p>
          <a:p>
            <a:r>
              <a:rPr lang="en-GB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BACKGROUND:</a:t>
            </a:r>
          </a:p>
          <a:p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 programmed death 1 [PD-1] checkpoint inhibitor) and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(a cytotoxic T-lymphocyte-associated antigen 4 [CTLA-4] checkpoint inhibitor) have been shown to have complementary activity in metastatic melanoma. In this randomized, double-blind, phase 3 study,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alone or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plus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was compared with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alone in patients with metastatic melanoma.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METHODS: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assigned, in a 1:1:1 ratio, 945 previously untreated patients with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unresectable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stage III or IV melanoma to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alone,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plus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alone. Progression-free survival and overall survival were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coprimary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 points. Results regarding progression-free survival are presented here.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RESULTS: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median progression-free survival was 11.5 months (95% confidence interval [CI], 8.9 to 16.7) with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plus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compared with 2.9 months (95% CI, 2.8 to 3.4) with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(hazard ratio for death or disease progression, 0.42; 99.5% CI, 0.31 to 0.57; P&lt;0.001), and 6.9 months (95% CI, 4.3 to 9.5) with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(hazard ratio for the comparison with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0.57; 99.5% CI, 0.43 to 0.76; P&lt;0.001). In patients with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positive for the PD-1 ligand (PD-L1), the median progression-free survival was 14.0 months in the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-plus-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group and in the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but in patients with PD-L1-negative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progression-free survival was longer with the combination therapy than with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alone (11.2 months [95% CI, 8.0 to not reached] vs. 5.3 months [95% CI, 2.8 to 7.1]). Treatment-related adverse events of grade 3 or 4 occurred in 16.3% of the patients in the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55.0% of those in the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-plus-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group, and 27.3% of those in the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group.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CONCLUSIONS: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previously untreated patients with metastatic melanoma,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nivolumab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alone or combined with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resulted in significantly longer progression-free survival than 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ipilimumab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alone. In patients with PD-L1-negative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combination of PD-1 and CTLA-4 blockade was more effective than either agent alone. (Funded by Bristol-Myers Squibb;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CheckMate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067 ClinicalTrials.gov number,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5" tooltip="See in ClincalTrials.gov"/>
              </a:rPr>
              <a:t>NCT01844505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EE231-4603-4B16-B18F-B8836C401C5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86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Adoptive cell transfer needs to deplete innate immune system with chemo before giving cells back. Currently only for blood ca </a:t>
            </a:r>
            <a:r>
              <a:rPr lang="en-GB" dirty="0" err="1" smtClean="0"/>
              <a:t>espec</a:t>
            </a:r>
            <a:r>
              <a:rPr lang="en-GB" dirty="0" smtClean="0"/>
              <a:t> ALL</a:t>
            </a:r>
          </a:p>
          <a:p>
            <a:r>
              <a:rPr lang="en-GB" dirty="0" smtClean="0"/>
              <a:t>Chimeric  Antigen Receptor (CAR)-</a:t>
            </a:r>
            <a:r>
              <a:rPr lang="en-GB" baseline="0" dirty="0" smtClean="0"/>
              <a:t> combines antigen binding with T cell activating function in 1 receptor</a:t>
            </a:r>
          </a:p>
          <a:p>
            <a:r>
              <a:rPr lang="en-GB" baseline="0" dirty="0" smtClean="0"/>
              <a:t>s/e cytokine release </a:t>
            </a:r>
            <a:r>
              <a:rPr lang="en-GB" baseline="0" dirty="0" err="1" smtClean="0"/>
              <a:t>sy</a:t>
            </a:r>
            <a:r>
              <a:rPr lang="en-GB" baseline="0" dirty="0" smtClean="0"/>
              <a:t> (massive </a:t>
            </a:r>
            <a:r>
              <a:rPr lang="en-GB" baseline="0" dirty="0" err="1" smtClean="0"/>
              <a:t>inflam</a:t>
            </a:r>
            <a:r>
              <a:rPr lang="en-GB" baseline="0" dirty="0" smtClean="0"/>
              <a:t> response can result in multi-organ failure), neurotoxicity (</a:t>
            </a:r>
            <a:r>
              <a:rPr lang="en-GB" baseline="0" dirty="0" err="1" smtClean="0"/>
              <a:t>incl</a:t>
            </a:r>
            <a:r>
              <a:rPr lang="en-GB" baseline="0" dirty="0" smtClean="0"/>
              <a:t> cerebral oedema), insertional mutagenesis, anaphylaxis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C7A7-1F80-4757-9D05-F5293F28BB1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552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Care oncology clinic £400 initial consultation, £200 for f/up consult every 3 months then £80-100 drug costs monthly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C7A7-1F80-4757-9D05-F5293F28BB1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82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Wt</a:t>
            </a:r>
            <a:r>
              <a:rPr lang="en-GB" baseline="0" dirty="0"/>
              <a:t> p53 promotes CC arrest for DNA repair and apoptosis. </a:t>
            </a:r>
            <a:r>
              <a:rPr lang="en-GB" baseline="0" dirty="0" err="1"/>
              <a:t>Mut</a:t>
            </a:r>
            <a:r>
              <a:rPr lang="en-GB" baseline="0" dirty="0"/>
              <a:t> p53 doesn’t work therefore doesn’t do this helping cells escape from CC control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C7A7-1F80-4757-9D05-F5293F28BB1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52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Want &lt;2% THC or will get high</a:t>
            </a:r>
          </a:p>
          <a:p>
            <a:r>
              <a:rPr lang="en-GB" dirty="0"/>
              <a:t>Ideally &gt;8-12% CBD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C7A7-1F80-4757-9D05-F5293F28BB1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958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CBD- cannabidiol</a:t>
            </a:r>
          </a:p>
          <a:p>
            <a:r>
              <a:rPr lang="en-GB" dirty="0"/>
              <a:t>THC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C7A7-1F80-4757-9D05-F5293F28BB14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326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C7A7-1F80-4757-9D05-F5293F28BB14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17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5F054-FA82-4DF4-A1B9-0EBE86F0E18A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452676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AF0243-79BA-4368-BBE9-EABE6CC9EB32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00383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884C1-ECC9-4C90-A325-3CA0BACCBA3E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33563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5DFCD-D634-40F3-9005-000A968DD01D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451893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15CB8-9EA1-45D6-9FD3-87F0B4AD5332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922873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149E9-A6E4-42B8-9363-00633B92E057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26085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B5754-32ED-448D-BB1C-4973D6197A65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808584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65358-EB67-45CD-9C04-64E5A65BE2D6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353707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3CD70-3D51-40C0-BB75-6F79AC0B4ECC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15538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743E0-1626-4E1F-AF7D-312718D90007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087020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0FACF-3B25-4F87-A374-26929056E3D2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407190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B17D31F-F2FD-4800-8584-73E16A69A6DE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843437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3810000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10000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B14D8F4-BE56-4244-B804-1D66192AA0AD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721337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4819F1D-A854-411B-8BD9-6D8CAEF555FB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586632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739E0D6-234D-4E88-B457-144752E71831}" type="slidenum">
              <a:rPr lang="en-US" altLang="en-US">
                <a:solidFill>
                  <a:srgbClr val="FFFF00"/>
                </a:solidFill>
              </a:rPr>
              <a:pPr/>
              <a:t>‹#›</a:t>
            </a:fld>
            <a:endParaRPr lang="en-US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99578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F2BF95-8316-4B7C-B25B-38C4B6B82F48}" type="slidenum">
              <a:rPr lang="en-US" altLang="en-US">
                <a:solidFill>
                  <a:srgbClr val="FFFF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56051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eobiology.wikispaces.com/Cilia+G6" TargetMode="External"/><Relationship Id="rId7" Type="http://schemas.openxmlformats.org/officeDocument/2006/relationships/hyperlink" Target="http://www.google.co.uk/url?sa=i&amp;rct=j&amp;q=&amp;esrc=s&amp;source=images&amp;cd=&amp;cad=rja&amp;uact=8&amp;ved=0ahUKEwi15K6s1ujLAhVLcBoKHQb-Ay8QjRwIBw&amp;url=http://www.draxelrad.com/the-neutrophilnot-your-average-cell/&amp;bvm=bv.118353311,d.d2s&amp;psig=AFQjCNG6sG9yM3VcSFJs_r2hTXB3kiFVOA&amp;ust=1459436356306634" TargetMode="External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hyperlink" Target="http://www.google.co.uk/url?sa=i&amp;rct=j&amp;q=&amp;esrc=s&amp;source=images&amp;cd=&amp;cad=rja&amp;uact=8&amp;ved=0ahUKEwj07LOo1OjLAhWBWRoKHahPBP8QjRwIBw&amp;url=http://www.intechopen.com/books/immunodeficiency/-wrapped-up-vaccines-in-the-context-of-hiv-1-immunotherapy&amp;psig=AFQjCNHzcDbQONGr06dmzqdEooT3ZurGyg&amp;ust=1459435818409538" TargetMode="External"/><Relationship Id="rId5" Type="http://schemas.openxmlformats.org/officeDocument/2006/relationships/hyperlink" Target="http://www.google.co.uk/url?sa=i&amp;rct=j&amp;q=&amp;esrc=s&amp;source=images&amp;cd=&amp;cad=rja&amp;uact=8&amp;ved=0ahUKEwji7p381-jLAhUFnRoKHVK9CckQjRwIBw&amp;url=http://www.newhopemedicalcenter.com/stomach-cancer/&amp;bvm=bv.118353311,d.d2s&amp;psig=AFQjCNEe5GUa4B7qqbfYWXH9Xjw27nhcdw&amp;ust=1459436813555745" TargetMode="External"/><Relationship Id="rId10" Type="http://schemas.openxmlformats.org/officeDocument/2006/relationships/image" Target="../media/image10.gif"/><Relationship Id="rId4" Type="http://schemas.openxmlformats.org/officeDocument/2006/relationships/image" Target="../media/image6.jpe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hyperlink" Target="http://www.google.co.uk/url?sa=i&amp;rct=j&amp;q=&amp;esrc=s&amp;source=images&amp;cd=&amp;cad=rja&amp;uact=8&amp;ved=0ahUKEwjK65j82ejLAhWBPxoKHet3CBwQjRwIBw&amp;url=http://www.nature.com/nri/journal/v14/n3/abs/nri3622.html&amp;bvm=bv.118353311,d.d2s&amp;psig=AFQjCNFpbvzYosR3cD1u6SLxAzGAFw3yJg&amp;ust=145943727810626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hyperlink" Target="http://www.google.co.uk/url?sa=i&amp;rct=j&amp;q=&amp;esrc=s&amp;source=images&amp;cd=&amp;cad=rja&amp;uact=8&amp;ved=0ahUKEwiS9OGA1ujLAhWCCBoKHYA9CYkQjRwIBw&amp;url=http://www.nature.com/nrrheum/journal/v6/n12/full/nrrheum.2010.184.html&amp;bvm=bv.118353311,d.d2s&amp;psig=AFQjCNGKIw9nmM9GgLzhdA-jKFhTfFTzmQ&amp;ust=145943619734993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2052599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164" y="-4763"/>
            <a:ext cx="9286876" cy="6858000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57164" y="3581400"/>
            <a:ext cx="9286875" cy="1828800"/>
          </a:xfrm>
          <a:noFill/>
        </p:spPr>
        <p:txBody>
          <a:bodyPr/>
          <a:lstStyle/>
          <a:p>
            <a:r>
              <a:rPr lang="en-GB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WHATS NEW IN ONCOLOGY 2018</a:t>
            </a:r>
            <a:endParaRPr lang="en-US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8737" y="4876800"/>
            <a:ext cx="6400800" cy="1752600"/>
          </a:xfrm>
        </p:spPr>
        <p:txBody>
          <a:bodyPr/>
          <a:lstStyle/>
          <a:p>
            <a:endParaRPr lang="en-GB" altLang="en-US" dirty="0"/>
          </a:p>
          <a:p>
            <a:r>
              <a:rPr lang="en-GB" altLang="en-US" dirty="0"/>
              <a:t>KATE SCATCHARD</a:t>
            </a:r>
          </a:p>
          <a:p>
            <a:r>
              <a:rPr lang="en-GB" altLang="en-US" dirty="0"/>
              <a:t>MEDICAL ONCOLOGIST RDE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3058245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GB" dirty="0"/>
              <a:t>Its not </a:t>
            </a:r>
            <a:r>
              <a:rPr lang="en-GB" i="1" dirty="0"/>
              <a:t>just</a:t>
            </a:r>
            <a:r>
              <a:rPr lang="en-GB" dirty="0"/>
              <a:t> chemotherapy anymore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/>
          <a:p>
            <a:r>
              <a:rPr lang="en-GB" dirty="0" err="1"/>
              <a:t>Cytotoxics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Biologicals (</a:t>
            </a:r>
            <a:r>
              <a:rPr lang="en-GB" dirty="0" err="1"/>
              <a:t>mabs</a:t>
            </a:r>
            <a:r>
              <a:rPr lang="en-GB" dirty="0"/>
              <a:t> and nibs)</a:t>
            </a:r>
            <a:br>
              <a:rPr lang="en-GB" dirty="0"/>
            </a:br>
            <a:endParaRPr lang="en-GB" dirty="0"/>
          </a:p>
          <a:p>
            <a:r>
              <a:rPr lang="en-GB" dirty="0"/>
              <a:t>Immunotherapy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1219199"/>
          </a:xfrm>
        </p:spPr>
        <p:txBody>
          <a:bodyPr/>
          <a:lstStyle/>
          <a:p>
            <a:r>
              <a:rPr lang="en-GB" dirty="0"/>
              <a:t>SACT- Systemic anti-cancer therapy includes: 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7800"/>
            <a:ext cx="4343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2998343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967" y="152400"/>
            <a:ext cx="7772400" cy="1143000"/>
          </a:xfrm>
        </p:spPr>
        <p:txBody>
          <a:bodyPr/>
          <a:lstStyle/>
          <a:p>
            <a:r>
              <a:rPr lang="en-GB" dirty="0"/>
              <a:t>A reminder of the science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12460"/>
            <a:ext cx="2948279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5200" y="1143000"/>
            <a:ext cx="4564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Chemotherapy damages DNA during cell cycle hoping to trigger cell suicide- but many cells are immortal</a:t>
            </a:r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3" r="496"/>
          <a:stretch/>
        </p:blipFill>
        <p:spPr bwMode="auto">
          <a:xfrm>
            <a:off x="3276600" y="2712660"/>
            <a:ext cx="5867400" cy="4113385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152400" y="4495800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Growth</a:t>
            </a:r>
            <a:r>
              <a:rPr lang="en-GB" dirty="0"/>
              <a:t> </a:t>
            </a:r>
            <a:r>
              <a:rPr lang="en-GB" sz="2400" dirty="0"/>
              <a:t>signals  can be blocked inside or outside cells but pathways cross and interact so easy to escape</a:t>
            </a:r>
          </a:p>
        </p:txBody>
      </p:sp>
    </p:spTree>
    <p:extLst>
      <p:ext uri="{BB962C8B-B14F-4D97-AF65-F5344CB8AC3E}">
        <p14:creationId xmlns:p14="http://schemas.microsoft.com/office/powerpoint/2010/main" val="3240397669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GB" dirty="0" err="1"/>
              <a:t>Whats</a:t>
            </a:r>
            <a:r>
              <a:rPr lang="en-GB" dirty="0"/>
              <a:t> new?…Not so much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Immunotherapy still flavour of the month</a:t>
            </a:r>
            <a:br>
              <a:rPr lang="en-GB" dirty="0"/>
            </a:br>
            <a:endParaRPr lang="en-GB" dirty="0"/>
          </a:p>
          <a:p>
            <a:r>
              <a:rPr lang="en-GB" dirty="0"/>
              <a:t>More drugs available</a:t>
            </a:r>
            <a:br>
              <a:rPr lang="en-GB" dirty="0"/>
            </a:br>
            <a:endParaRPr lang="en-GB" dirty="0"/>
          </a:p>
          <a:p>
            <a:r>
              <a:rPr lang="en-GB" dirty="0"/>
              <a:t>For more cancer types</a:t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905000"/>
            <a:ext cx="4419600" cy="4343400"/>
          </a:xfrm>
        </p:spPr>
      </p:pic>
    </p:spTree>
    <p:extLst>
      <p:ext uri="{BB962C8B-B14F-4D97-AF65-F5344CB8AC3E}">
        <p14:creationId xmlns:p14="http://schemas.microsoft.com/office/powerpoint/2010/main" val="247267535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Immunotherapy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029200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Widely used currently in melanoma, renal, lung and bladder</a:t>
            </a:r>
          </a:p>
          <a:p>
            <a:pPr lvl="1"/>
            <a:r>
              <a:rPr lang="en-GB" dirty="0"/>
              <a:t>Ipilumumab </a:t>
            </a:r>
          </a:p>
          <a:p>
            <a:pPr lvl="1"/>
            <a:r>
              <a:rPr lang="en-GB" dirty="0"/>
              <a:t>Pembrolizumab </a:t>
            </a:r>
          </a:p>
          <a:p>
            <a:pPr lvl="1"/>
            <a:r>
              <a:rPr lang="en-GB" dirty="0" err="1"/>
              <a:t>Nivolumab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Atezolizumab</a:t>
            </a:r>
            <a:r>
              <a:rPr lang="en-GB" dirty="0"/>
              <a:t> </a:t>
            </a:r>
          </a:p>
          <a:p>
            <a:pPr lvl="1"/>
            <a:endParaRPr lang="en-GB" dirty="0"/>
          </a:p>
          <a:p>
            <a:r>
              <a:rPr lang="en-GB" dirty="0" err="1">
                <a:solidFill>
                  <a:srgbClr val="FF0000"/>
                </a:solidFill>
              </a:rPr>
              <a:t>Whats</a:t>
            </a:r>
            <a:r>
              <a:rPr lang="en-GB" dirty="0">
                <a:solidFill>
                  <a:srgbClr val="FF0000"/>
                </a:solidFill>
              </a:rPr>
              <a:t> coming soon</a:t>
            </a:r>
          </a:p>
          <a:p>
            <a:pPr lvl="1"/>
            <a:r>
              <a:rPr lang="en-GB" dirty="0"/>
              <a:t>Chemotherapy + immunotherapy in lung</a:t>
            </a:r>
          </a:p>
          <a:p>
            <a:pPr lvl="1"/>
            <a:r>
              <a:rPr lang="en-GB" dirty="0"/>
              <a:t>More checkpoint inhibitors </a:t>
            </a:r>
            <a:r>
              <a:rPr lang="en-GB" dirty="0" err="1"/>
              <a:t>eg</a:t>
            </a:r>
            <a:r>
              <a:rPr lang="en-GB" dirty="0"/>
              <a:t> </a:t>
            </a:r>
            <a:r>
              <a:rPr lang="en-GB" dirty="0" err="1"/>
              <a:t>Relatlimab</a:t>
            </a:r>
            <a:r>
              <a:rPr lang="en-GB" dirty="0"/>
              <a:t> (anti-LAG3)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4320189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Refresher on basics of the immune system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284211"/>
              </p:ext>
            </p:extLst>
          </p:nvPr>
        </p:nvGraphicFramePr>
        <p:xfrm>
          <a:off x="539551" y="1196752"/>
          <a:ext cx="8064897" cy="2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0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160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328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Innate Immunity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Adaptive</a:t>
                      </a:r>
                      <a:r>
                        <a:rPr lang="en-GB" baseline="0" dirty="0"/>
                        <a:t> Immunity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Physical barriers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Internal Defences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Skin, hair</a:t>
                      </a:r>
                      <a:r>
                        <a:rPr lang="en-GB" sz="1600" baseline="0" dirty="0"/>
                        <a:t>, cilia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Mucous membranes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Mucus and chemical secretions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Digestive enzymes in mouth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Stomach acid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Phagocytic</a:t>
                      </a:r>
                      <a:r>
                        <a:rPr lang="en-GB" sz="1600" baseline="0" dirty="0"/>
                        <a:t> cells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Natural killer (NK) cells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Complement proteins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err="1"/>
                        <a:t>Interferons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Antibodies</a:t>
                      </a:r>
                      <a:r>
                        <a:rPr lang="en-GB" sz="1600" baseline="0" dirty="0"/>
                        <a:t> and the </a:t>
                      </a:r>
                      <a:r>
                        <a:rPr lang="en-GB" sz="1600" baseline="0" dirty="0" err="1"/>
                        <a:t>humoral</a:t>
                      </a:r>
                      <a:r>
                        <a:rPr lang="en-GB" sz="1600" baseline="0" dirty="0"/>
                        <a:t> immune response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Cell-mediated immune response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/>
                        <a:t>Memory response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7" descr="https://eobiology.wikispaces.com/file/view/cilia_detail.jpg/281298682/418x331/cilia_detail.jp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1088"/>
            <a:ext cx="1191201" cy="883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ttp://www.newhopemedicalcenter.com/wp-content/uploads/2012/06/stomach1.jpg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21" y="4662859"/>
            <a:ext cx="1516757" cy="138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://www.draxelrad.com/wp-content/uploads/2015/03/Human-White-Blood-Cell-Neutro-68460559.jpg">
            <a:hlinkClick r:id="rId7"/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4"/>
          <a:stretch/>
        </p:blipFill>
        <p:spPr bwMode="auto">
          <a:xfrm>
            <a:off x="3161704" y="3717032"/>
            <a:ext cx="1304796" cy="122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http://www.nature.com/nrrheum/journal/v2/n6/images/ncprheum0191-f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258990" cy="157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Ig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1383">
            <a:off x="5708138" y="3972925"/>
            <a:ext cx="1024102" cy="991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http://www.intechopen.com/source/html/39812/media/image2.jpeg">
            <a:hlinkClick r:id="rId11"/>
          </p:cNvPr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8" r="15974" b="79699"/>
          <a:stretch/>
        </p:blipFill>
        <p:spPr bwMode="auto">
          <a:xfrm>
            <a:off x="6055677" y="5438889"/>
            <a:ext cx="2188731" cy="8704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 descr="http://www.intechopen.com/source/html/39812/media/image2.jpeg">
            <a:hlinkClick r:id="rId11"/>
          </p:cNvPr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" t="58432" r="78702" b="15789"/>
          <a:stretch/>
        </p:blipFill>
        <p:spPr bwMode="auto">
          <a:xfrm>
            <a:off x="7164382" y="4018780"/>
            <a:ext cx="1152033" cy="1085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2557435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nature.com/nri/journal/v14/n3/images/nri3622-f3.jpg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r="60664" b="83217"/>
          <a:stretch/>
        </p:blipFill>
        <p:spPr bwMode="auto">
          <a:xfrm>
            <a:off x="395536" y="499110"/>
            <a:ext cx="2736304" cy="27138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2836565" y="1988840"/>
            <a:ext cx="295275" cy="2762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2984202" y="2636912"/>
            <a:ext cx="295275" cy="2762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2411760" y="3014663"/>
            <a:ext cx="295275" cy="2762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10" name="Picture 9" descr="http://www.nature.com/nrrheum/journal/v6/n12/images/nrrheum.2010.184-i2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2" y="2420888"/>
            <a:ext cx="3168352" cy="339618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8"/>
          <p:cNvSpPr/>
          <p:nvPr/>
        </p:nvSpPr>
        <p:spPr>
          <a:xfrm>
            <a:off x="3323544" y="3290888"/>
            <a:ext cx="295275" cy="2762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2110"/>
            <a:ext cx="287655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91275"/>
            <a:ext cx="1676851" cy="169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/>
          <p:cNvSpPr/>
          <p:nvPr/>
        </p:nvSpPr>
        <p:spPr>
          <a:xfrm>
            <a:off x="1788770" y="2164856"/>
            <a:ext cx="295275" cy="2762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1187624" y="1712615"/>
            <a:ext cx="295275" cy="2762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750459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104680"/>
              </p:ext>
            </p:extLst>
          </p:nvPr>
        </p:nvGraphicFramePr>
        <p:xfrm>
          <a:off x="395536" y="1397000"/>
          <a:ext cx="8208912" cy="341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67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Three E’s of </a:t>
                      </a:r>
                      <a:r>
                        <a:rPr lang="en-GB" dirty="0" err="1"/>
                        <a:t>Immuno</a:t>
                      </a:r>
                      <a:r>
                        <a:rPr lang="en-GB" dirty="0"/>
                        <a:t>-editing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Elimination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Immune</a:t>
                      </a:r>
                      <a:r>
                        <a:rPr lang="en-GB" baseline="0" dirty="0"/>
                        <a:t> system detects developing tumour</a:t>
                      </a:r>
                    </a:p>
                    <a:p>
                      <a:r>
                        <a:rPr lang="en-GB" baseline="0" dirty="0"/>
                        <a:t>Immune response triggered, cancer cells killed</a:t>
                      </a:r>
                    </a:p>
                    <a:p>
                      <a:r>
                        <a:rPr lang="en-GB" dirty="0"/>
                        <a:t>Cancer cells eliminated before clinically</a:t>
                      </a:r>
                      <a:r>
                        <a:rPr lang="en-GB" baseline="0" dirty="0"/>
                        <a:t> apparent</a:t>
                      </a:r>
                    </a:p>
                    <a:p>
                      <a:pPr algn="ctr"/>
                      <a:endParaRPr lang="en-GB" sz="500" baseline="0" dirty="0"/>
                    </a:p>
                    <a:p>
                      <a:pPr algn="ctr"/>
                      <a:r>
                        <a:rPr lang="en-GB" i="1" baseline="0" dirty="0"/>
                        <a:t>‘I have cancer in me all the time’</a:t>
                      </a:r>
                    </a:p>
                    <a:p>
                      <a:pPr algn="ctr"/>
                      <a:endParaRPr lang="en-GB" sz="5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Equilibrium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Some cancer cells persist, but supressed</a:t>
                      </a:r>
                      <a:r>
                        <a:rPr lang="en-GB" baseline="0" dirty="0"/>
                        <a:t> and kept at bay by immune system </a:t>
                      </a:r>
                      <a:r>
                        <a:rPr lang="en-GB" u="sng" baseline="0" dirty="0"/>
                        <a:t>+</a:t>
                      </a:r>
                      <a:r>
                        <a:rPr lang="en-GB" baseline="0" dirty="0"/>
                        <a:t> ‘tumour dormancy’</a:t>
                      </a:r>
                    </a:p>
                    <a:p>
                      <a:endParaRPr lang="en-GB" sz="500" baseline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Escape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Cancer cells find</a:t>
                      </a:r>
                      <a:r>
                        <a:rPr lang="en-GB" baseline="0" dirty="0"/>
                        <a:t> ways to get around the  immune system recognising or suppressing them, allowing growth and visible tumours</a:t>
                      </a:r>
                    </a:p>
                    <a:p>
                      <a:endParaRPr lang="en-GB" sz="500" baseline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918670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1500"/>
            <a:ext cx="8898466" cy="5715000"/>
          </a:xfrm>
        </p:spPr>
      </p:pic>
    </p:spTree>
    <p:extLst>
      <p:ext uri="{BB962C8B-B14F-4D97-AF65-F5344CB8AC3E}">
        <p14:creationId xmlns:p14="http://schemas.microsoft.com/office/powerpoint/2010/main" val="3208938027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2733"/>
            <a:ext cx="8204290" cy="6152534"/>
          </a:xfrm>
        </p:spPr>
      </p:pic>
    </p:spTree>
    <p:extLst>
      <p:ext uri="{BB962C8B-B14F-4D97-AF65-F5344CB8AC3E}">
        <p14:creationId xmlns:p14="http://schemas.microsoft.com/office/powerpoint/2010/main" val="4188072816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eactivated T-cell, immune checkpoint inhibi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2" y="902092"/>
            <a:ext cx="4228356" cy="288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ctivated T-cell, immune checkpoint inhibit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44376"/>
            <a:ext cx="4444380" cy="303444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5076056" y="2924944"/>
            <a:ext cx="1800200" cy="1728192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876256" y="3717032"/>
            <a:ext cx="742854" cy="936104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79912" y="4797152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/>
              <a:t>Pembroluzimab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6322966" y="4789601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/>
              <a:t>Nivolumab</a:t>
            </a:r>
            <a:endParaRPr lang="en-GB" sz="2000" b="1" dirty="0"/>
          </a:p>
          <a:p>
            <a:pPr algn="ctr"/>
            <a:r>
              <a:rPr lang="en-GB" sz="2000" b="1" dirty="0" err="1"/>
              <a:t>Avelumab</a:t>
            </a:r>
            <a:r>
              <a:rPr lang="en-GB" sz="2000" b="1" dirty="0"/>
              <a:t> </a:t>
            </a:r>
          </a:p>
          <a:p>
            <a:pPr algn="ctr"/>
            <a:r>
              <a:rPr lang="en-GB" sz="2000" b="1" dirty="0" err="1"/>
              <a:t>Atezolizumab</a:t>
            </a:r>
            <a:r>
              <a:rPr lang="en-GB" sz="2000" b="1" dirty="0"/>
              <a:t>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179345843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6237312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hlinkClick r:id="rId3" tooltip="The New England journal of medicine."/>
              </a:rPr>
              <a:t>N </a:t>
            </a:r>
            <a:r>
              <a:rPr lang="en-GB" sz="1600" u="sng" dirty="0" err="1">
                <a:hlinkClick r:id="rId3" tooltip="The New England journal of medicine."/>
              </a:rPr>
              <a:t>Engl</a:t>
            </a:r>
            <a:r>
              <a:rPr lang="en-GB" sz="1600" u="sng" dirty="0">
                <a:hlinkClick r:id="rId3" tooltip="The New England journal of medicine."/>
              </a:rPr>
              <a:t> J Med.</a:t>
            </a:r>
            <a:r>
              <a:rPr lang="en-GB" sz="1600" u="sng" dirty="0"/>
              <a:t> </a:t>
            </a:r>
            <a:r>
              <a:rPr lang="en-GB" sz="1600" dirty="0"/>
              <a:t>2015 Jul 2;373(1):23-34. </a:t>
            </a:r>
            <a:r>
              <a:rPr lang="en-GB" sz="1600" dirty="0" err="1"/>
              <a:t>doi</a:t>
            </a:r>
            <a:r>
              <a:rPr lang="en-GB" sz="1600" dirty="0"/>
              <a:t>: 10.1056/NEJMoa1504030. </a:t>
            </a:r>
            <a:r>
              <a:rPr lang="en-GB" sz="1600" dirty="0" err="1"/>
              <a:t>Epub</a:t>
            </a:r>
            <a:r>
              <a:rPr lang="en-GB" sz="1600" dirty="0"/>
              <a:t> 2015 May 31.</a:t>
            </a:r>
          </a:p>
          <a:p>
            <a:r>
              <a:rPr lang="en-GB" sz="1600" b="1" dirty="0"/>
              <a:t>Combined </a:t>
            </a:r>
            <a:r>
              <a:rPr lang="en-GB" sz="1600" b="1" dirty="0" err="1"/>
              <a:t>Nivolumab</a:t>
            </a:r>
            <a:r>
              <a:rPr lang="en-GB" sz="1600" b="1" dirty="0"/>
              <a:t> and </a:t>
            </a:r>
            <a:r>
              <a:rPr lang="en-GB" sz="1600" b="1" dirty="0" err="1"/>
              <a:t>Ipilimumab</a:t>
            </a:r>
            <a:r>
              <a:rPr lang="en-GB" sz="1600" b="1" dirty="0"/>
              <a:t> or </a:t>
            </a:r>
            <a:r>
              <a:rPr lang="en-GB" sz="1600" b="1" dirty="0" err="1"/>
              <a:t>Monotherapy</a:t>
            </a:r>
            <a:r>
              <a:rPr lang="en-GB" sz="1600" b="1" dirty="0"/>
              <a:t> in Untreated Melanoma.</a:t>
            </a:r>
          </a:p>
          <a:p>
            <a:endParaRPr lang="en-GB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20940" r="6779" b="30596"/>
          <a:stretch/>
        </p:blipFill>
        <p:spPr bwMode="auto">
          <a:xfrm>
            <a:off x="38921" y="836712"/>
            <a:ext cx="906945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675677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1C3E6A5-6ABE-4F38-A495-BF9CA7AF0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33" t="27778" r="50312" b="23333"/>
          <a:stretch/>
        </p:blipFill>
        <p:spPr>
          <a:xfrm>
            <a:off x="1981200" y="228600"/>
            <a:ext cx="5486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18379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BB79F6-71B4-447D-938C-B164DE0DD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GB" dirty="0"/>
              <a:t>Treatment of side-effects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52819CF0-3C78-4A0E-8D30-1FEF11CBD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Mild/moderate: 1mg/kg Prednisolone po</a:t>
            </a:r>
            <a:br>
              <a:rPr lang="en-GB" dirty="0"/>
            </a:br>
            <a:endParaRPr lang="en-GB" dirty="0"/>
          </a:p>
          <a:p>
            <a:r>
              <a:rPr lang="en-GB" dirty="0"/>
              <a:t>Severe: 1-2 mg/kg Methyl prednisolone iv</a:t>
            </a:r>
            <a:br>
              <a:rPr lang="en-GB" dirty="0"/>
            </a:br>
            <a:endParaRPr lang="en-GB" dirty="0"/>
          </a:p>
          <a:p>
            <a:r>
              <a:rPr lang="en-GB" dirty="0"/>
              <a:t>Consider additional agents </a:t>
            </a:r>
            <a:r>
              <a:rPr lang="en-GB" dirty="0" err="1"/>
              <a:t>eg</a:t>
            </a:r>
            <a:r>
              <a:rPr lang="en-GB" dirty="0"/>
              <a:t> Infliximab</a:t>
            </a:r>
            <a:br>
              <a:rPr lang="en-GB" dirty="0"/>
            </a:br>
            <a:endParaRPr lang="en-GB" dirty="0"/>
          </a:p>
          <a:p>
            <a:r>
              <a:rPr lang="en-GB" dirty="0"/>
              <a:t>Replace hormones in endocrinopathy</a:t>
            </a:r>
          </a:p>
        </p:txBody>
      </p:sp>
    </p:spTree>
    <p:extLst>
      <p:ext uri="{BB962C8B-B14F-4D97-AF65-F5344CB8AC3E}">
        <p14:creationId xmlns:p14="http://schemas.microsoft.com/office/powerpoint/2010/main" val="3928982970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BED1F9-BB2D-4A61-B1A7-7F2CFBACC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190500"/>
            <a:ext cx="7772400" cy="1143000"/>
          </a:xfrm>
        </p:spPr>
        <p:txBody>
          <a:bodyPr/>
          <a:lstStyle/>
          <a:p>
            <a:r>
              <a:rPr lang="en-GB" dirty="0"/>
              <a:t>Next steps I</a:t>
            </a:r>
            <a:r>
              <a:rPr lang="el-GR" dirty="0"/>
              <a:t>Φ</a:t>
            </a:r>
            <a:r>
              <a:rPr lang="en-GB" dirty="0"/>
              <a:t>: T-VEC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160E4FC-99F8-4C40-AEA2-1854837BD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4572000" cy="4876800"/>
          </a:xfrm>
        </p:spPr>
        <p:txBody>
          <a:bodyPr/>
          <a:lstStyle/>
          <a:p>
            <a:r>
              <a:rPr lang="en-GB" dirty="0"/>
              <a:t> Live attenuated HSV-1</a:t>
            </a:r>
          </a:p>
          <a:p>
            <a:r>
              <a:rPr lang="en-GB" dirty="0"/>
              <a:t>Oncolytic</a:t>
            </a:r>
          </a:p>
          <a:p>
            <a:r>
              <a:rPr lang="en-GB" dirty="0"/>
              <a:t>Secretes GM-CSF</a:t>
            </a:r>
          </a:p>
          <a:p>
            <a:r>
              <a:rPr lang="en-GB" dirty="0"/>
              <a:t>Inject s/c lesions</a:t>
            </a:r>
          </a:p>
          <a:p>
            <a:r>
              <a:rPr lang="en-GB" dirty="0"/>
              <a:t>Bystander effect</a:t>
            </a:r>
          </a:p>
          <a:p>
            <a:r>
              <a:rPr lang="en-GB" dirty="0"/>
              <a:t>50% CR</a:t>
            </a:r>
          </a:p>
          <a:p>
            <a:r>
              <a:rPr lang="en-GB" dirty="0"/>
              <a:t>S/E: fatigue, ‘flu’, pain</a:t>
            </a:r>
          </a:p>
          <a:p>
            <a:r>
              <a:rPr lang="en-GB" dirty="0"/>
              <a:t>Early Trials + </a:t>
            </a:r>
            <a:r>
              <a:rPr lang="en-GB" dirty="0" err="1"/>
              <a:t>syst</a:t>
            </a:r>
            <a:r>
              <a:rPr lang="en-GB" dirty="0"/>
              <a:t> I</a:t>
            </a:r>
            <a:r>
              <a:rPr lang="el-GR" dirty="0"/>
              <a:t>Φ</a:t>
            </a:r>
            <a:r>
              <a:rPr lang="en-GB" dirty="0"/>
              <a:t> show 70% ORR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E9E4839-5D7E-432B-8BDB-CA1647E1A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7" t="27778" r="43333" b="18889"/>
          <a:stretch/>
        </p:blipFill>
        <p:spPr>
          <a:xfrm>
            <a:off x="4800600" y="1447800"/>
            <a:ext cx="4343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229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"/>
            <a:ext cx="7772400" cy="1143000"/>
          </a:xfrm>
        </p:spPr>
        <p:txBody>
          <a:bodyPr/>
          <a:lstStyle/>
          <a:p>
            <a:r>
              <a:rPr lang="en-GB" dirty="0"/>
              <a:t>Next steps I</a:t>
            </a:r>
            <a:r>
              <a:rPr lang="el-GR" dirty="0"/>
              <a:t>Φ: </a:t>
            </a:r>
            <a:r>
              <a:rPr lang="en-GB" dirty="0" smtClean="0"/>
              <a:t>CAR-T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428791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E89C37-1836-4A24-AA42-D221886E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Nibs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01D447-B407-49C2-AA90-228A2D3E3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13" y="1295400"/>
            <a:ext cx="4041775" cy="4830763"/>
          </a:xfrm>
        </p:spPr>
        <p:txBody>
          <a:bodyPr/>
          <a:lstStyle/>
          <a:p>
            <a:r>
              <a:rPr lang="en-GB" dirty="0"/>
              <a:t>All oral continuous flat dosed Rx</a:t>
            </a:r>
          </a:p>
          <a:p>
            <a:r>
              <a:rPr lang="en-GB" dirty="0"/>
              <a:t>Intra-cellular signalling pathways</a:t>
            </a:r>
          </a:p>
          <a:p>
            <a:r>
              <a:rPr lang="en-GB" dirty="0"/>
              <a:t>Inhibit tyrosine kinases </a:t>
            </a:r>
            <a:r>
              <a:rPr lang="en-GB" dirty="0" err="1"/>
              <a:t>eg</a:t>
            </a:r>
            <a:r>
              <a:rPr lang="en-GB" dirty="0"/>
              <a:t> imatinib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AD99D3C-423C-47D6-8FEF-1D99A20E8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A6DDE18A-304F-4690-96EE-B24DBC2D3BE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800601" y="1295400"/>
            <a:ext cx="4143610" cy="519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791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Side effects of nibs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altLang="en-US" dirty="0"/>
              <a:t>Very different to chemo</a:t>
            </a:r>
          </a:p>
          <a:p>
            <a:r>
              <a:rPr lang="en-GB" altLang="en-US" dirty="0"/>
              <a:t>Drug specific and unusual</a:t>
            </a:r>
          </a:p>
          <a:p>
            <a:r>
              <a:rPr lang="en-GB" altLang="en-US" dirty="0"/>
              <a:t>Fatigue/ D/ myalgia</a:t>
            </a:r>
          </a:p>
          <a:p>
            <a:r>
              <a:rPr lang="en-GB" altLang="en-US" dirty="0"/>
              <a:t>Skin- very common</a:t>
            </a:r>
          </a:p>
          <a:p>
            <a:r>
              <a:rPr lang="en-GB" altLang="en-US" dirty="0"/>
              <a:t>Pyrexia with </a:t>
            </a:r>
            <a:r>
              <a:rPr lang="en-GB" altLang="en-US" dirty="0" err="1"/>
              <a:t>dabrafenib</a:t>
            </a:r>
            <a:endParaRPr lang="en-GB" altLang="en-US" dirty="0"/>
          </a:p>
          <a:p>
            <a:r>
              <a:rPr lang="en-GB" altLang="en-US" dirty="0"/>
              <a:t>Cardiac toxicity with anti-HER2 drugs</a:t>
            </a:r>
          </a:p>
        </p:txBody>
      </p:sp>
      <p:pic>
        <p:nvPicPr>
          <p:cNvPr id="32772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53" r="34853"/>
          <a:stretch>
            <a:fillRect/>
          </a:stretch>
        </p:blipFill>
        <p:spPr>
          <a:xfrm>
            <a:off x="3924300" y="1341438"/>
            <a:ext cx="2120900" cy="2190750"/>
          </a:xfrm>
        </p:spPr>
      </p:pic>
      <p:pic>
        <p:nvPicPr>
          <p:cNvPr id="32773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9891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933825"/>
            <a:ext cx="2166937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2365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228600"/>
            <a:ext cx="9448800" cy="1295400"/>
          </a:xfrm>
        </p:spPr>
        <p:txBody>
          <a:bodyPr/>
          <a:lstStyle/>
          <a:p>
            <a:r>
              <a:rPr lang="en-GB" sz="4000" dirty="0"/>
              <a:t>PARPIs (</a:t>
            </a:r>
            <a:r>
              <a:rPr lang="en-GB" sz="4000" dirty="0" err="1"/>
              <a:t>Olaparib</a:t>
            </a:r>
            <a:r>
              <a:rPr lang="en-GB" sz="4000" dirty="0"/>
              <a:t>, </a:t>
            </a:r>
            <a:r>
              <a:rPr lang="en-GB" sz="4000" dirty="0" err="1"/>
              <a:t>Niraparib</a:t>
            </a:r>
            <a:r>
              <a:rPr lang="en-GB" sz="4000" dirty="0"/>
              <a:t>, </a:t>
            </a:r>
            <a:r>
              <a:rPr lang="en-GB" sz="4000" dirty="0" err="1"/>
              <a:t>Rucaparib</a:t>
            </a:r>
            <a:r>
              <a:rPr lang="en-GB" sz="4000" dirty="0"/>
              <a:t>)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038600" cy="4191000"/>
          </a:xfrm>
        </p:spPr>
        <p:txBody>
          <a:bodyPr/>
          <a:lstStyle/>
          <a:p>
            <a:r>
              <a:rPr lang="en-GB" dirty="0"/>
              <a:t>Maintenance therapy after 2</a:t>
            </a:r>
            <a:r>
              <a:rPr lang="en-GB" baseline="30000" dirty="0"/>
              <a:t>nd</a:t>
            </a:r>
            <a:r>
              <a:rPr lang="en-GB" dirty="0"/>
              <a:t> or 3</a:t>
            </a:r>
            <a:r>
              <a:rPr lang="en-GB" baseline="30000" dirty="0"/>
              <a:t>rd</a:t>
            </a:r>
            <a:r>
              <a:rPr lang="en-GB" dirty="0"/>
              <a:t> response to carboplatin in Ovary</a:t>
            </a:r>
          </a:p>
          <a:p>
            <a:r>
              <a:rPr lang="en-GB" dirty="0"/>
              <a:t>SE:</a:t>
            </a:r>
          </a:p>
          <a:p>
            <a:pPr lvl="1"/>
            <a:r>
              <a:rPr lang="en-GB" dirty="0"/>
              <a:t>Low FBC</a:t>
            </a:r>
          </a:p>
          <a:p>
            <a:pPr lvl="1"/>
            <a:r>
              <a:rPr lang="en-GB" dirty="0"/>
              <a:t>GI upset</a:t>
            </a:r>
          </a:p>
          <a:p>
            <a:pPr lvl="1"/>
            <a:r>
              <a:rPr lang="en-GB" dirty="0"/>
              <a:t>Fatigue/appetite</a:t>
            </a:r>
          </a:p>
          <a:p>
            <a:pPr lvl="1"/>
            <a:r>
              <a:rPr lang="en-GB" dirty="0"/>
              <a:t>Pneumonitis</a:t>
            </a:r>
          </a:p>
          <a:p>
            <a:pPr lvl="1"/>
            <a:r>
              <a:rPr lang="en-GB" dirty="0"/>
              <a:t>MDS/AML</a:t>
            </a:r>
          </a:p>
          <a:p>
            <a:r>
              <a:rPr lang="en-GB" dirty="0"/>
              <a:t>Future role in breast and prostate CA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049" y="1219199"/>
            <a:ext cx="4950551" cy="5029201"/>
          </a:xfrm>
        </p:spPr>
      </p:pic>
    </p:spTree>
    <p:extLst>
      <p:ext uri="{BB962C8B-B14F-4D97-AF65-F5344CB8AC3E}">
        <p14:creationId xmlns:p14="http://schemas.microsoft.com/office/powerpoint/2010/main" val="2988936326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GB" dirty="0"/>
              <a:t>AND ALSO  CDKI (</a:t>
            </a:r>
            <a:r>
              <a:rPr lang="en-GB" dirty="0" err="1"/>
              <a:t>ciclibs</a:t>
            </a:r>
            <a:r>
              <a:rPr lang="en-GB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066800"/>
            <a:ext cx="3581400" cy="4191000"/>
          </a:xfrm>
        </p:spPr>
        <p:txBody>
          <a:bodyPr/>
          <a:lstStyle/>
          <a:p>
            <a:r>
              <a:rPr lang="en-GB" dirty="0" err="1"/>
              <a:t>Palbociclib</a:t>
            </a:r>
            <a:r>
              <a:rPr lang="en-GB" dirty="0"/>
              <a:t> / </a:t>
            </a:r>
            <a:r>
              <a:rPr lang="en-GB" dirty="0" err="1"/>
              <a:t>Ribociclib</a:t>
            </a:r>
            <a:endParaRPr lang="en-GB" dirty="0"/>
          </a:p>
          <a:p>
            <a:r>
              <a:rPr lang="en-GB" dirty="0"/>
              <a:t>Met breast</a:t>
            </a:r>
          </a:p>
          <a:p>
            <a:r>
              <a:rPr lang="en-GB" dirty="0"/>
              <a:t>21d on 7d off</a:t>
            </a:r>
          </a:p>
          <a:p>
            <a:r>
              <a:rPr lang="en-GB" dirty="0"/>
              <a:t>With </a:t>
            </a:r>
            <a:r>
              <a:rPr lang="en-GB" dirty="0" err="1"/>
              <a:t>cont</a:t>
            </a:r>
            <a:r>
              <a:rPr lang="en-GB" dirty="0"/>
              <a:t> </a:t>
            </a:r>
            <a:r>
              <a:rPr lang="en-GB" dirty="0" err="1"/>
              <a:t>letrozole</a:t>
            </a:r>
            <a:endParaRPr lang="en-GB" dirty="0"/>
          </a:p>
          <a:p>
            <a:r>
              <a:rPr lang="en-GB" dirty="0" err="1"/>
              <a:t>Cdk</a:t>
            </a:r>
            <a:r>
              <a:rPr lang="en-GB" dirty="0"/>
              <a:t> 4/6I (blocks CC)</a:t>
            </a:r>
          </a:p>
          <a:p>
            <a:r>
              <a:rPr lang="en-GB" dirty="0"/>
              <a:t>PFS 10 vs 20/12</a:t>
            </a:r>
          </a:p>
          <a:p>
            <a:r>
              <a:rPr lang="en-GB" dirty="0"/>
              <a:t>SE:</a:t>
            </a:r>
          </a:p>
          <a:p>
            <a:pPr lvl="1"/>
            <a:r>
              <a:rPr lang="en-GB" dirty="0"/>
              <a:t>Low FBC</a:t>
            </a:r>
          </a:p>
          <a:p>
            <a:pPr lvl="1"/>
            <a:r>
              <a:rPr lang="en-GB" dirty="0"/>
              <a:t>PE</a:t>
            </a:r>
          </a:p>
          <a:p>
            <a:pPr lvl="1"/>
            <a:r>
              <a:rPr lang="en-GB" dirty="0"/>
              <a:t>D</a:t>
            </a:r>
          </a:p>
          <a:p>
            <a:pPr lvl="1"/>
            <a:r>
              <a:rPr lang="en-GB" dirty="0"/>
              <a:t>Neuropathy</a:t>
            </a:r>
          </a:p>
          <a:p>
            <a:pPr lvl="1"/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8" b="18311"/>
          <a:stretch/>
        </p:blipFill>
        <p:spPr>
          <a:xfrm>
            <a:off x="3581400" y="1143000"/>
            <a:ext cx="5562600" cy="27432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4" r="2635" b="4379"/>
          <a:stretch/>
        </p:blipFill>
        <p:spPr>
          <a:xfrm>
            <a:off x="3581400" y="3962400"/>
            <a:ext cx="55626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28954"/>
      </p:ext>
    </p:extLst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FA0A99-0B87-435C-8EAC-D39AC7B2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drugs new uses….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9A8BC2DA-30AF-4F57-B2BD-7D570D6C2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Bisphosphonates in </a:t>
            </a:r>
            <a:r>
              <a:rPr lang="en-GB" dirty="0" err="1"/>
              <a:t>adj</a:t>
            </a:r>
            <a:r>
              <a:rPr lang="en-GB" dirty="0"/>
              <a:t> breast cancer</a:t>
            </a:r>
          </a:p>
          <a:p>
            <a:r>
              <a:rPr lang="en-GB" dirty="0"/>
              <a:t>Absolute benefit of 3% in reducing risk of death in post-menopausal women</a:t>
            </a:r>
          </a:p>
          <a:p>
            <a:r>
              <a:rPr lang="en-GB" dirty="0"/>
              <a:t>4mg zoledronic acid  iv 6/12 for 3 years</a:t>
            </a:r>
          </a:p>
          <a:p>
            <a:r>
              <a:rPr lang="en-GB" dirty="0"/>
              <a:t>Potential for double prescribing</a:t>
            </a:r>
          </a:p>
        </p:txBody>
      </p:sp>
    </p:spTree>
    <p:extLst>
      <p:ext uri="{BB962C8B-B14F-4D97-AF65-F5344CB8AC3E}">
        <p14:creationId xmlns:p14="http://schemas.microsoft.com/office/powerpoint/2010/main" val="1652225223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GB" dirty="0"/>
              <a:t>FUTURE OF CLINICAL TRIALS- BASKETS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191000"/>
          </a:xfrm>
        </p:spPr>
        <p:txBody>
          <a:bodyPr/>
          <a:lstStyle/>
          <a:p>
            <a:r>
              <a:rPr lang="en-GB" dirty="0"/>
              <a:t>Rare mutation driving several cancers</a:t>
            </a:r>
          </a:p>
          <a:p>
            <a:r>
              <a:rPr lang="en-GB" dirty="0" err="1"/>
              <a:t>Eg</a:t>
            </a:r>
            <a:r>
              <a:rPr lang="en-GB" dirty="0"/>
              <a:t> BRCA in breast, prostate and ovary</a:t>
            </a:r>
          </a:p>
          <a:p>
            <a:r>
              <a:rPr lang="en-GB" dirty="0"/>
              <a:t>Hard to do trial in BRCA+ ovary</a:t>
            </a:r>
          </a:p>
          <a:p>
            <a:r>
              <a:rPr lang="en-GB" dirty="0"/>
              <a:t>Molecular profiling identifies actionable target</a:t>
            </a:r>
          </a:p>
          <a:p>
            <a:r>
              <a:rPr lang="en-GB" dirty="0"/>
              <a:t>Less chance of false negatives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4191000" cy="4191000"/>
          </a:xfrm>
        </p:spPr>
      </p:pic>
    </p:spTree>
    <p:extLst>
      <p:ext uri="{BB962C8B-B14F-4D97-AF65-F5344CB8AC3E}">
        <p14:creationId xmlns:p14="http://schemas.microsoft.com/office/powerpoint/2010/main" val="1067598264"/>
      </p:ext>
    </p:extLst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GB" dirty="0"/>
              <a:t>FUTURE OF CLINICAL TRIALS-UMBRELLAS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52600"/>
            <a:ext cx="4038600" cy="4191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648200" cy="4800600"/>
          </a:xfrm>
        </p:spPr>
        <p:txBody>
          <a:bodyPr/>
          <a:lstStyle/>
          <a:p>
            <a:r>
              <a:rPr lang="en-GB" dirty="0"/>
              <a:t>Some cancers have multiple diverse mutations</a:t>
            </a:r>
          </a:p>
          <a:p>
            <a:r>
              <a:rPr lang="en-GB" dirty="0"/>
              <a:t> ALK occurs in 1% NSCLC</a:t>
            </a:r>
          </a:p>
          <a:p>
            <a:r>
              <a:rPr lang="en-GB" dirty="0"/>
              <a:t>An Umbrella trial groups numerous small trials into 1 big one</a:t>
            </a:r>
          </a:p>
          <a:p>
            <a:r>
              <a:rPr lang="en-GB" dirty="0"/>
              <a:t>Arm chosen by mutation characteristics</a:t>
            </a:r>
          </a:p>
          <a:p>
            <a:r>
              <a:rPr lang="en-GB" dirty="0"/>
              <a:t>Can add/remove arms without stopping trial</a:t>
            </a:r>
          </a:p>
        </p:txBody>
      </p:sp>
    </p:spTree>
    <p:extLst>
      <p:ext uri="{BB962C8B-B14F-4D97-AF65-F5344CB8AC3E}">
        <p14:creationId xmlns:p14="http://schemas.microsoft.com/office/powerpoint/2010/main" val="3432523663"/>
      </p:ext>
    </p:extLst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9981"/>
            <a:ext cx="4191000" cy="5309419"/>
          </a:xfrm>
        </p:spPr>
        <p:txBody>
          <a:bodyPr/>
          <a:lstStyle/>
          <a:p>
            <a:r>
              <a:rPr lang="en-GB" dirty="0"/>
              <a:t>Molecular profile tumour- 28 genes</a:t>
            </a:r>
          </a:p>
          <a:p>
            <a:r>
              <a:rPr lang="en-GB" dirty="0"/>
              <a:t>17 mutational groupings</a:t>
            </a:r>
          </a:p>
          <a:p>
            <a:r>
              <a:rPr lang="en-GB" dirty="0"/>
              <a:t>Multiple arms of targeted drugs:</a:t>
            </a:r>
          </a:p>
          <a:p>
            <a:pPr lvl="1"/>
            <a:r>
              <a:rPr lang="en-GB" sz="2000" dirty="0"/>
              <a:t>AZD5363</a:t>
            </a:r>
          </a:p>
          <a:p>
            <a:pPr lvl="1"/>
            <a:r>
              <a:rPr lang="en-GB" sz="2000" dirty="0"/>
              <a:t>AZD4547</a:t>
            </a:r>
          </a:p>
          <a:p>
            <a:pPr lvl="1"/>
            <a:r>
              <a:rPr lang="en-GB" sz="2000" dirty="0"/>
              <a:t>AZD2014</a:t>
            </a:r>
          </a:p>
          <a:p>
            <a:pPr lvl="1"/>
            <a:r>
              <a:rPr lang="en-GB" sz="2000" dirty="0"/>
              <a:t>AZD09291</a:t>
            </a:r>
          </a:p>
          <a:p>
            <a:pPr lvl="1"/>
            <a:r>
              <a:rPr lang="en-GB" sz="2000" dirty="0" err="1"/>
              <a:t>Crizotinib</a:t>
            </a:r>
            <a:endParaRPr lang="en-GB" sz="2000" dirty="0"/>
          </a:p>
          <a:p>
            <a:pPr lvl="1"/>
            <a:r>
              <a:rPr lang="en-GB" sz="2000" dirty="0" err="1"/>
              <a:t>Palbociclib</a:t>
            </a:r>
            <a:endParaRPr lang="en-GB" sz="2000" dirty="0"/>
          </a:p>
          <a:p>
            <a:pPr lvl="1"/>
            <a:r>
              <a:rPr lang="en-GB" sz="2000" dirty="0" err="1"/>
              <a:t>Selumetinib+docetaxel</a:t>
            </a:r>
            <a:endParaRPr lang="en-GB" sz="2000" dirty="0"/>
          </a:p>
          <a:p>
            <a:pPr lvl="1"/>
            <a:r>
              <a:rPr lang="en-GB" sz="2000" dirty="0"/>
              <a:t>PDL-1 Ab if no actionable </a:t>
            </a:r>
            <a:r>
              <a:rPr lang="en-GB" sz="2000" dirty="0" err="1"/>
              <a:t>muts</a:t>
            </a:r>
            <a:endParaRPr lang="en-GB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0" y="1447800"/>
            <a:ext cx="4334470" cy="4648199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0781"/>
            <a:ext cx="59055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575572"/>
      </p:ext>
    </p:extLst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609600"/>
            <a:ext cx="6553200" cy="5772150"/>
          </a:xfr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51EF2F2-8467-4E13-AF8E-23A92325EE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66" t="22222" r="54167" b="62963"/>
          <a:stretch/>
        </p:blipFill>
        <p:spPr>
          <a:xfrm>
            <a:off x="685800" y="1295400"/>
            <a:ext cx="2667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79346"/>
      </p:ext>
    </p:extLst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916"/>
            <a:ext cx="7772400" cy="1143000"/>
          </a:xfrm>
        </p:spPr>
        <p:txBody>
          <a:bodyPr/>
          <a:lstStyle/>
          <a:p>
            <a:r>
              <a:rPr lang="en-GB" dirty="0"/>
              <a:t>AND LESS CONVENTIONALLY 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4495800" cy="4191000"/>
          </a:xfrm>
        </p:spPr>
        <p:txBody>
          <a:bodyPr/>
          <a:lstStyle/>
          <a:p>
            <a:r>
              <a:rPr lang="en-GB" dirty="0"/>
              <a:t>NALTREXONE</a:t>
            </a:r>
          </a:p>
          <a:p>
            <a:pPr lvl="1"/>
            <a:r>
              <a:rPr lang="en-GB" dirty="0"/>
              <a:t>Binds opiate R</a:t>
            </a:r>
          </a:p>
          <a:p>
            <a:pPr lvl="1"/>
            <a:r>
              <a:rPr lang="en-GB" dirty="0"/>
              <a:t>For reversal opiate toxicity and </a:t>
            </a:r>
            <a:r>
              <a:rPr lang="en-GB" dirty="0" err="1"/>
              <a:t>Mx</a:t>
            </a:r>
            <a:r>
              <a:rPr lang="en-GB" dirty="0"/>
              <a:t> addiction</a:t>
            </a:r>
          </a:p>
          <a:p>
            <a:pPr lvl="1"/>
            <a:r>
              <a:rPr lang="en-GB" dirty="0"/>
              <a:t>4.5mg </a:t>
            </a:r>
            <a:r>
              <a:rPr lang="en-GB" dirty="0" err="1"/>
              <a:t>po</a:t>
            </a:r>
            <a:r>
              <a:rPr lang="en-GB" dirty="0"/>
              <a:t> on</a:t>
            </a:r>
          </a:p>
          <a:p>
            <a:pPr lvl="1"/>
            <a:r>
              <a:rPr lang="en-GB" dirty="0"/>
              <a:t>?Stimulates </a:t>
            </a:r>
            <a:r>
              <a:rPr lang="en-GB" dirty="0" err="1"/>
              <a:t>Th</a:t>
            </a:r>
            <a:r>
              <a:rPr lang="en-GB" dirty="0"/>
              <a:t> 1 (cell mediated immunity)</a:t>
            </a:r>
          </a:p>
          <a:p>
            <a:pPr lvl="1"/>
            <a:r>
              <a:rPr lang="en-GB" dirty="0"/>
              <a:t>?promotes growth arrest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METFORMIN</a:t>
            </a:r>
          </a:p>
          <a:p>
            <a:pPr lvl="1"/>
            <a:r>
              <a:rPr lang="en-GB" dirty="0"/>
              <a:t>Oral hypoglycaemic</a:t>
            </a:r>
          </a:p>
          <a:p>
            <a:pPr lvl="1"/>
            <a:r>
              <a:rPr lang="en-GB" dirty="0"/>
              <a:t>DM on metformin get less cancer and do better</a:t>
            </a:r>
          </a:p>
          <a:p>
            <a:pPr lvl="1"/>
            <a:r>
              <a:rPr lang="en-GB" dirty="0"/>
              <a:t>Ongoing trials of metformin in prostate, breast and endometrial CA</a:t>
            </a:r>
          </a:p>
          <a:p>
            <a:pPr lvl="1"/>
            <a:r>
              <a:rPr lang="en-GB" dirty="0"/>
              <a:t>? Acts via IGF-1/ </a:t>
            </a:r>
            <a:r>
              <a:rPr lang="en-GB" dirty="0" err="1"/>
              <a:t>mToR</a:t>
            </a:r>
            <a:r>
              <a:rPr lang="en-GB" dirty="0"/>
              <a:t> pathway </a:t>
            </a:r>
          </a:p>
        </p:txBody>
      </p:sp>
    </p:spTree>
    <p:extLst>
      <p:ext uri="{BB962C8B-B14F-4D97-AF65-F5344CB8AC3E}">
        <p14:creationId xmlns:p14="http://schemas.microsoft.com/office/powerpoint/2010/main" val="3394008060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GB" dirty="0"/>
              <a:t>AND LESS CONVENTIONALLY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 err="1"/>
              <a:t>Mebendazole</a:t>
            </a:r>
            <a:r>
              <a:rPr lang="en-GB" dirty="0"/>
              <a:t> </a:t>
            </a:r>
          </a:p>
          <a:p>
            <a:r>
              <a:rPr lang="en-GB" dirty="0"/>
              <a:t>Dose 100mg </a:t>
            </a:r>
            <a:r>
              <a:rPr lang="en-GB" dirty="0" err="1"/>
              <a:t>bd</a:t>
            </a:r>
            <a:r>
              <a:rPr lang="en-GB" dirty="0"/>
              <a:t> </a:t>
            </a:r>
            <a:r>
              <a:rPr lang="en-GB" dirty="0" err="1"/>
              <a:t>po</a:t>
            </a:r>
            <a:endParaRPr lang="en-GB" dirty="0"/>
          </a:p>
          <a:p>
            <a:r>
              <a:rPr lang="en-GB" dirty="0"/>
              <a:t>Anti-parasitic</a:t>
            </a:r>
          </a:p>
          <a:p>
            <a:r>
              <a:rPr lang="en-GB" dirty="0"/>
              <a:t>Anti-neoplastic in cell cultures and mice</a:t>
            </a:r>
          </a:p>
          <a:p>
            <a:r>
              <a:rPr lang="en-GB" dirty="0"/>
              <a:t>2 case reports</a:t>
            </a:r>
          </a:p>
          <a:p>
            <a:r>
              <a:rPr lang="en-GB" dirty="0"/>
              <a:t>Subj of 2 </a:t>
            </a:r>
            <a:r>
              <a:rPr lang="en-GB" dirty="0" err="1"/>
              <a:t>ph</a:t>
            </a:r>
            <a:r>
              <a:rPr lang="en-GB" dirty="0"/>
              <a:t> 1/ 2 trials in </a:t>
            </a:r>
            <a:r>
              <a:rPr lang="en-GB" dirty="0" err="1"/>
              <a:t>paed</a:t>
            </a:r>
            <a:r>
              <a:rPr lang="en-GB" dirty="0"/>
              <a:t> brain tumours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905000"/>
            <a:ext cx="4800600" cy="4191000"/>
          </a:xfrm>
        </p:spPr>
        <p:txBody>
          <a:bodyPr/>
          <a:lstStyle/>
          <a:p>
            <a:r>
              <a:rPr lang="en-GB" b="1" dirty="0"/>
              <a:t>Statins</a:t>
            </a:r>
          </a:p>
          <a:p>
            <a:r>
              <a:rPr lang="en-GB" dirty="0"/>
              <a:t>50% of CA have </a:t>
            </a:r>
            <a:r>
              <a:rPr lang="en-GB" dirty="0" err="1"/>
              <a:t>mut</a:t>
            </a:r>
            <a:r>
              <a:rPr lang="en-GB" dirty="0"/>
              <a:t> p53</a:t>
            </a:r>
          </a:p>
          <a:p>
            <a:r>
              <a:rPr lang="en-GB" dirty="0"/>
              <a:t>Encourage degradation of mutant p53</a:t>
            </a:r>
          </a:p>
          <a:p>
            <a:r>
              <a:rPr lang="en-GB" dirty="0" err="1"/>
              <a:t>Poss</a:t>
            </a:r>
            <a:r>
              <a:rPr lang="en-GB" dirty="0"/>
              <a:t> </a:t>
            </a:r>
            <a:r>
              <a:rPr lang="en-GB" dirty="0" err="1"/>
              <a:t>decr</a:t>
            </a:r>
            <a:r>
              <a:rPr lang="en-GB" dirty="0"/>
              <a:t> CA </a:t>
            </a:r>
            <a:r>
              <a:rPr lang="en-GB" dirty="0" err="1"/>
              <a:t>incid</a:t>
            </a:r>
            <a:r>
              <a:rPr lang="en-GB" dirty="0"/>
              <a:t> in statin users- </a:t>
            </a:r>
            <a:r>
              <a:rPr lang="en-GB" dirty="0" err="1"/>
              <a:t>metanal</a:t>
            </a:r>
            <a:r>
              <a:rPr lang="en-GB" dirty="0"/>
              <a:t> didn’t confirm</a:t>
            </a:r>
          </a:p>
          <a:p>
            <a:r>
              <a:rPr lang="en-GB" dirty="0"/>
              <a:t>No benefit from adding statin </a:t>
            </a:r>
            <a:r>
              <a:rPr lang="en-GB"/>
              <a:t>to chemo for met CA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026746"/>
      </p:ext>
    </p:extLst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EED863-2358-44B0-9031-09D111B4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 descr="A close up of a device&#10;&#10;Description generated with high confidence">
            <a:extLst>
              <a:ext uri="{FF2B5EF4-FFF2-40B4-BE49-F238E27FC236}">
                <a16:creationId xmlns="" xmlns:a16="http://schemas.microsoft.com/office/drawing/2014/main" id="{7D9ACA7E-ED2F-4EC6-8BCF-245B6480C3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39441" y="172640"/>
            <a:ext cx="6858000" cy="6512720"/>
          </a:xfrm>
        </p:spPr>
      </p:pic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1539C15-868F-4F94-B1CF-3184BE565E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394054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V popular at present</a:t>
            </a:r>
          </a:p>
          <a:p>
            <a:r>
              <a:rPr lang="en-GB" dirty="0"/>
              <a:t>CBD improves pain, nausea, appetite, mood etc</a:t>
            </a:r>
          </a:p>
          <a:p>
            <a:r>
              <a:rPr lang="en-GB" dirty="0"/>
              <a:t>In cell culture –promotes cell death, CC inhibition, anti-angiogenic</a:t>
            </a:r>
          </a:p>
          <a:p>
            <a:r>
              <a:rPr lang="en-GB" dirty="0"/>
              <a:t>Not proven in clinical trials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45313" r="40156" b="40625"/>
          <a:stretch/>
        </p:blipFill>
        <p:spPr bwMode="auto">
          <a:xfrm>
            <a:off x="1752600" y="152400"/>
            <a:ext cx="57721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589" y="1752600"/>
            <a:ext cx="2730136" cy="25146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5" y="4267200"/>
            <a:ext cx="4267200" cy="19511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10648" y="6311384"/>
            <a:ext cx="460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Case Rep </a:t>
            </a:r>
            <a:r>
              <a:rPr lang="en-GB" dirty="0" err="1"/>
              <a:t>Oncol</a:t>
            </a:r>
            <a:r>
              <a:rPr lang="en-GB" dirty="0"/>
              <a:t>. 2013 Sep-Dec; 6(3): 585–592.</a:t>
            </a:r>
          </a:p>
        </p:txBody>
      </p:sp>
    </p:spTree>
    <p:extLst>
      <p:ext uri="{BB962C8B-B14F-4D97-AF65-F5344CB8AC3E}">
        <p14:creationId xmlns:p14="http://schemas.microsoft.com/office/powerpoint/2010/main" val="1302433976"/>
      </p:ext>
    </p:extLst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B4B49E-58AC-4C2F-A327-D055C486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050"/>
            <a:ext cx="7772400" cy="1143000"/>
          </a:xfrm>
        </p:spPr>
        <p:txBody>
          <a:bodyPr/>
          <a:lstStyle/>
          <a:p>
            <a:r>
              <a:rPr lang="en-GB" dirty="0"/>
              <a:t>Cannabis and the law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760267B3-60F5-417F-A359-BE28710E1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00150"/>
            <a:ext cx="7772400" cy="4191000"/>
          </a:xfrm>
        </p:spPr>
        <p:txBody>
          <a:bodyPr/>
          <a:lstStyle/>
          <a:p>
            <a:r>
              <a:rPr lang="en-GB" dirty="0"/>
              <a:t>Cannabis and cannabis oil still illegal</a:t>
            </a:r>
          </a:p>
          <a:p>
            <a:r>
              <a:rPr lang="en-GB" dirty="0"/>
              <a:t>CBD oil/extract/tinctures now  legal to buy</a:t>
            </a:r>
          </a:p>
          <a:p>
            <a:r>
              <a:rPr lang="en-GB" dirty="0"/>
              <a:t>CBD oil will be a </a:t>
            </a:r>
            <a:r>
              <a:rPr lang="en-GB" dirty="0" err="1"/>
              <a:t>prescribable</a:t>
            </a:r>
            <a:r>
              <a:rPr lang="en-GB" dirty="0"/>
              <a:t> medicine from 1/11 if</a:t>
            </a:r>
          </a:p>
          <a:p>
            <a:pPr lvl="1"/>
            <a:r>
              <a:rPr lang="en-GB" dirty="0"/>
              <a:t>Exceptional need</a:t>
            </a:r>
          </a:p>
          <a:p>
            <a:pPr lvl="1"/>
            <a:r>
              <a:rPr lang="en-GB" dirty="0"/>
              <a:t>Chemo-induced nausea/vomiting</a:t>
            </a:r>
          </a:p>
          <a:p>
            <a:pPr lvl="1"/>
            <a:r>
              <a:rPr lang="en-GB" dirty="0"/>
              <a:t>Chronic pain/ </a:t>
            </a:r>
            <a:r>
              <a:rPr lang="en-GB" dirty="0" err="1"/>
              <a:t>spascticity</a:t>
            </a:r>
            <a:r>
              <a:rPr lang="en-GB" dirty="0"/>
              <a:t> </a:t>
            </a:r>
            <a:r>
              <a:rPr lang="en-GB" dirty="0" err="1"/>
              <a:t>eg</a:t>
            </a:r>
            <a:r>
              <a:rPr lang="en-GB" dirty="0"/>
              <a:t> with MS</a:t>
            </a:r>
          </a:p>
          <a:p>
            <a:pPr lvl="1"/>
            <a:r>
              <a:rPr lang="en-GB" dirty="0"/>
              <a:t>Intractable childhood epilepsy</a:t>
            </a:r>
          </a:p>
          <a:p>
            <a:r>
              <a:rPr lang="en-GB" dirty="0"/>
              <a:t>NICE guidance due oct 19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29D8B618-1F62-4FE6-BB3A-3EF11F8F8C66}"/>
              </a:ext>
            </a:extLst>
          </p:cNvPr>
          <p:cNvCxnSpPr/>
          <p:nvPr/>
        </p:nvCxnSpPr>
        <p:spPr>
          <a:xfrm>
            <a:off x="685800" y="990600"/>
            <a:ext cx="777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261043"/>
      </p:ext>
    </p:extLst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1143000"/>
          </a:xfrm>
        </p:spPr>
        <p:txBody>
          <a:bodyPr/>
          <a:lstStyle/>
          <a:p>
            <a:r>
              <a:rPr lang="en-GB" dirty="0"/>
              <a:t>What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524000"/>
            <a:ext cx="8001000" cy="4495800"/>
          </a:xfrm>
        </p:spPr>
        <p:txBody>
          <a:bodyPr/>
          <a:lstStyle/>
          <a:p>
            <a:r>
              <a:rPr lang="en-GB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BREXIT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EU spent 1.5bn euros on research 2007-14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UK teams got 150m of this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Drug and trial regulation currently pan-European and largely UK-based.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UK accounts for 3% global drugs market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EMA moving to Amsterdam no guarantee of continued membership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If so likely 6-12 month delay in drugs access at least</a:t>
            </a:r>
          </a:p>
        </p:txBody>
      </p:sp>
    </p:spTree>
    <p:extLst>
      <p:ext uri="{BB962C8B-B14F-4D97-AF65-F5344CB8AC3E}">
        <p14:creationId xmlns:p14="http://schemas.microsoft.com/office/powerpoint/2010/main" val="3786810325"/>
      </p:ext>
    </p:extLst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68CAFB-7092-4A79-8C28-60438522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 descr="A sign on the side of a building&#10;&#10;Description generated with very high confidence">
            <a:extLst>
              <a:ext uri="{FF2B5EF4-FFF2-40B4-BE49-F238E27FC236}">
                <a16:creationId xmlns="" xmlns:a16="http://schemas.microsoft.com/office/drawing/2014/main" id="{BB955AF6-27E1-4681-A432-ABF5AF578C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33487" y="166689"/>
            <a:ext cx="6172200" cy="6600825"/>
          </a:xfrm>
        </p:spPr>
      </p:pic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4495BF7-583E-4393-9A2F-EA22E07A73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491181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Blue and yellow">
  <a:themeElements>
    <a:clrScheme name="">
      <a:dk1>
        <a:srgbClr val="808080"/>
      </a:dk1>
      <a:lt1>
        <a:srgbClr val="FFFF00"/>
      </a:lt1>
      <a:dk2>
        <a:srgbClr val="0000FF"/>
      </a:dk2>
      <a:lt2>
        <a:srgbClr val="FFFF00"/>
      </a:lt2>
      <a:accent1>
        <a:srgbClr val="00CC99"/>
      </a:accent1>
      <a:accent2>
        <a:srgbClr val="3333CC"/>
      </a:accent2>
      <a:accent3>
        <a:srgbClr val="AAAAFF"/>
      </a:accent3>
      <a:accent4>
        <a:srgbClr val="DADA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ue and yellow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and yellow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and yellow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and yellow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and yellow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and yell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and yell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and yell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808080"/>
    </a:dk1>
    <a:lt1>
      <a:srgbClr val="FFFF00"/>
    </a:lt1>
    <a:dk2>
      <a:srgbClr val="0000FF"/>
    </a:dk2>
    <a:lt2>
      <a:srgbClr val="FFFF00"/>
    </a:lt2>
    <a:accent1>
      <a:srgbClr val="00CC99"/>
    </a:accent1>
    <a:accent2>
      <a:srgbClr val="3333CC"/>
    </a:accent2>
    <a:accent3>
      <a:srgbClr val="AAAAFF"/>
    </a:accent3>
    <a:accent4>
      <a:srgbClr val="DADA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</TotalTime>
  <Words>1267</Words>
  <Application>Microsoft Office PowerPoint</Application>
  <PresentationFormat>On-screen Show (4:3)</PresentationFormat>
  <Paragraphs>236</Paragraphs>
  <Slides>32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Blue and yellow</vt:lpstr>
      <vt:lpstr>WHATS NEW IN ONCOLOGY 2018</vt:lpstr>
      <vt:lpstr>Its not just chemotherapy anymore</vt:lpstr>
      <vt:lpstr>A reminder of the science</vt:lpstr>
      <vt:lpstr>Whats new?…Not so much</vt:lpstr>
      <vt:lpstr>Immunotherapy </vt:lpstr>
      <vt:lpstr>Refresher on basics of the immune system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 of side-effects</vt:lpstr>
      <vt:lpstr>Next steps IΦ: T-VEC</vt:lpstr>
      <vt:lpstr>Next steps IΦ: CAR-T</vt:lpstr>
      <vt:lpstr>Nibs</vt:lpstr>
      <vt:lpstr>Side effects of nibs</vt:lpstr>
      <vt:lpstr>PARPIs (Olaparib, Niraparib, Rucaparib) </vt:lpstr>
      <vt:lpstr>AND ALSO  CDKI (ciclibs)</vt:lpstr>
      <vt:lpstr>Old drugs new uses….</vt:lpstr>
      <vt:lpstr>FUTURE OF CLINICAL TRIALS- BASKETS</vt:lpstr>
      <vt:lpstr>FUTURE OF CLINICAL TRIALS-UMBRELLAS</vt:lpstr>
      <vt:lpstr>PowerPoint Presentation</vt:lpstr>
      <vt:lpstr>PowerPoint Presentation</vt:lpstr>
      <vt:lpstr>AND LESS CONVENTIONALLY  I</vt:lpstr>
      <vt:lpstr>AND LESS CONVENTIONALLY II</vt:lpstr>
      <vt:lpstr>PowerPoint Presentation</vt:lpstr>
      <vt:lpstr>PowerPoint Presentation</vt:lpstr>
      <vt:lpstr>Cannabis and the law</vt:lpstr>
      <vt:lpstr>What next?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WHATS NEW IN ONCOLOGY</dc:title>
  <dc:creator>owner</dc:creator>
  <cp:lastModifiedBy>abusalamehm</cp:lastModifiedBy>
  <cp:revision>67</cp:revision>
  <cp:lastPrinted>2018-10-30T08:52:36Z</cp:lastPrinted>
  <dcterms:created xsi:type="dcterms:W3CDTF">2016-05-21T13:17:19Z</dcterms:created>
  <dcterms:modified xsi:type="dcterms:W3CDTF">2018-11-02T15:33:33Z</dcterms:modified>
</cp:coreProperties>
</file>