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7" r:id="rId3"/>
    <p:sldId id="262" r:id="rId4"/>
    <p:sldId id="282" r:id="rId5"/>
    <p:sldId id="267" r:id="rId6"/>
    <p:sldId id="269" r:id="rId7"/>
    <p:sldId id="270" r:id="rId8"/>
    <p:sldId id="279" r:id="rId9"/>
    <p:sldId id="264" r:id="rId10"/>
    <p:sldId id="271" r:id="rId11"/>
    <p:sldId id="272" r:id="rId12"/>
    <p:sldId id="273" r:id="rId13"/>
    <p:sldId id="274" r:id="rId14"/>
    <p:sldId id="263" r:id="rId15"/>
    <p:sldId id="278" r:id="rId16"/>
    <p:sldId id="280" r:id="rId17"/>
    <p:sldId id="276" r:id="rId18"/>
    <p:sldId id="265" r:id="rId19"/>
    <p:sldId id="277" r:id="rId20"/>
    <p:sldId id="281" r:id="rId21"/>
    <p:sldId id="283" r:id="rId22"/>
    <p:sldId id="286" r:id="rId23"/>
    <p:sldId id="284" r:id="rId24"/>
    <p:sldId id="266" r:id="rId2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CA"/>
    <a:srgbClr val="00AB9F"/>
    <a:srgbClr val="003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C8034-48CE-476D-BEB9-4C3C99EC8BF0}" type="datetimeFigureOut">
              <a:rPr lang="en-GB" smtClean="0"/>
              <a:t>07/03/2018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F06C5-38C8-4942-B7DE-1241C56E82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2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TB meds –would you be</a:t>
            </a:r>
            <a:r>
              <a:rPr lang="en-GB" baseline="0" dirty="0" smtClean="0"/>
              <a:t> motivated</a:t>
            </a:r>
            <a:r>
              <a:rPr lang="en-GB" dirty="0" smtClean="0"/>
              <a:t> to take 11 pills everyday for 2 months before you’ve had your breakfast?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788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Risk </a:t>
            </a:r>
            <a:r>
              <a:rPr lang="en-GB" dirty="0" smtClean="0"/>
              <a:t>assessment recommended</a:t>
            </a:r>
            <a:r>
              <a:rPr lang="en-GB" baseline="0" dirty="0" smtClean="0"/>
              <a:t> treatment pathway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66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Enablers and incentives are useful but</a:t>
            </a:r>
            <a:r>
              <a:rPr lang="en-GB" baseline="0" dirty="0" smtClean="0"/>
              <a:t> there is no funding available for them. We have a small hardship fund which we can use for our most destitute patients but its not a sustainable source of funding.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812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Distance from Health centre or to patients home,</a:t>
            </a:r>
            <a:r>
              <a:rPr lang="en-GB" baseline="0" dirty="0" smtClean="0"/>
              <a:t> however we are based in the city where the highest rates of TB occur.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503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Eg</a:t>
            </a:r>
            <a:r>
              <a:rPr lang="en-GB" dirty="0" smtClean="0"/>
              <a:t> of DM where he did not engage with TB service at all</a:t>
            </a:r>
            <a:r>
              <a:rPr lang="en-GB" baseline="0" dirty="0" smtClean="0"/>
              <a:t> but saw his pharmacists and completed 6 months of treatment.</a:t>
            </a:r>
          </a:p>
          <a:p>
            <a:r>
              <a:rPr lang="en-GB" baseline="0" dirty="0" smtClean="0"/>
              <a:t>HM who started to engage but there was no incentive as not on OST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198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Increased availability of smart phones provides</a:t>
            </a:r>
            <a:r>
              <a:rPr lang="en-GB" baseline="0" dirty="0" smtClean="0"/>
              <a:t> another solution.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755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have used this in Bristol very successfully but via a watts app with</a:t>
            </a:r>
            <a:r>
              <a:rPr lang="en-GB" baseline="0" dirty="0" smtClean="0"/>
              <a:t> the full consent of patients but it does raise information governance issues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350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 London CCG’s will fund patients</a:t>
            </a:r>
            <a:r>
              <a:rPr lang="en-GB" baseline="0" dirty="0" smtClean="0"/>
              <a:t> for VOTs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7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looks to be</a:t>
            </a:r>
            <a:r>
              <a:rPr lang="en-GB" baseline="0" dirty="0" smtClean="0"/>
              <a:t> a promising and effective tool in treatment compliance, however patients needs remain complex and still require a therapeutic relationship with the TB team to be fully successful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786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F06C5-38C8-4942-B7DE-1241C56E824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269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021388"/>
            <a:ext cx="9144000" cy="14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808" y="2756520"/>
            <a:ext cx="7772400" cy="1226567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052664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1728440" cy="188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51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029325"/>
            <a:ext cx="9144000" cy="144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468052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  <a:latin typeface="+mj-lt"/>
              </a:defRPr>
            </a:lvl2pPr>
            <a:lvl3pPr>
              <a:defRPr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  <a:latin typeface="+mj-lt"/>
              </a:defRPr>
            </a:lvl4pPr>
            <a:lvl5pPr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Line 6"/>
          <p:cNvSpPr>
            <a:spLocks noChangeShapeType="1"/>
          </p:cNvSpPr>
          <p:nvPr userDrawn="1"/>
        </p:nvSpPr>
        <p:spPr bwMode="auto">
          <a:xfrm>
            <a:off x="395288" y="1630362"/>
            <a:ext cx="8353425" cy="0"/>
          </a:xfrm>
          <a:prstGeom prst="line">
            <a:avLst/>
          </a:prstGeom>
          <a:noFill/>
          <a:ln w="57150" cap="rnd" cmpd="sng">
            <a:solidFill>
              <a:srgbClr val="003893"/>
            </a:solidFill>
            <a:round/>
            <a:headEnd/>
            <a:tailEnd/>
          </a:ln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extrusionH="76200">
            <a:extrusionClr>
              <a:srgbClr val="00389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GB" dirty="0">
              <a:ln>
                <a:solidFill>
                  <a:srgbClr val="003893"/>
                </a:solidFill>
              </a:ln>
            </a:endParaRPr>
          </a:p>
        </p:txBody>
      </p:sp>
      <p:pic>
        <p:nvPicPr>
          <p:cNvPr id="7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7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021388"/>
            <a:ext cx="9144000" cy="14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042792" cy="468051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j-lt"/>
              </a:defRPr>
            </a:lvl1pPr>
            <a:lvl2pPr>
              <a:defRPr sz="2400">
                <a:solidFill>
                  <a:schemeClr val="tx1"/>
                </a:solidFill>
                <a:latin typeface="+mj-lt"/>
              </a:defRPr>
            </a:lvl2pPr>
            <a:lvl3pPr>
              <a:defRPr sz="2000">
                <a:solidFill>
                  <a:schemeClr val="tx1"/>
                </a:solidFill>
                <a:latin typeface="+mj-lt"/>
              </a:defRPr>
            </a:lvl3pPr>
            <a:lvl4pPr>
              <a:defRPr sz="1800">
                <a:solidFill>
                  <a:schemeClr val="tx1"/>
                </a:solidFill>
                <a:latin typeface="+mj-lt"/>
              </a:defRPr>
            </a:lvl4pPr>
            <a:lvl5pPr>
              <a:defRPr sz="1800">
                <a:solidFill>
                  <a:schemeClr val="tx1"/>
                </a:solidFill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7"/>
            <a:ext cx="4028256" cy="468051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j-lt"/>
              </a:defRPr>
            </a:lvl1pPr>
            <a:lvl2pPr>
              <a:defRPr sz="2400">
                <a:solidFill>
                  <a:schemeClr val="tx1"/>
                </a:solidFill>
                <a:latin typeface="+mj-lt"/>
              </a:defRPr>
            </a:lvl2pPr>
            <a:lvl3pPr>
              <a:defRPr sz="2000">
                <a:solidFill>
                  <a:schemeClr val="tx1"/>
                </a:solidFill>
                <a:latin typeface="+mj-lt"/>
              </a:defRPr>
            </a:lvl3pPr>
            <a:lvl4pPr>
              <a:defRPr sz="1800">
                <a:solidFill>
                  <a:schemeClr val="tx1"/>
                </a:solidFill>
                <a:latin typeface="+mj-lt"/>
              </a:defRPr>
            </a:lvl4pPr>
            <a:lvl5pPr>
              <a:defRPr sz="1800">
                <a:solidFill>
                  <a:schemeClr val="tx1"/>
                </a:solidFill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395288" y="1630362"/>
            <a:ext cx="8353425" cy="0"/>
          </a:xfrm>
          <a:prstGeom prst="line">
            <a:avLst/>
          </a:prstGeom>
          <a:noFill/>
          <a:ln w="57150" cap="rnd" cmpd="sng">
            <a:solidFill>
              <a:srgbClr val="003893"/>
            </a:solidFill>
            <a:round/>
            <a:headEnd/>
            <a:tailEnd/>
          </a:ln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extrusionH="76200">
            <a:extrusionClr>
              <a:srgbClr val="00389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GB" dirty="0">
              <a:ln>
                <a:solidFill>
                  <a:srgbClr val="003893"/>
                </a:solidFill>
              </a:ln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945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876925"/>
            <a:ext cx="9144000" cy="28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2CA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84586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  <a:lvl2pPr>
              <a:defRPr sz="2000">
                <a:solidFill>
                  <a:schemeClr val="tx1"/>
                </a:solidFill>
                <a:latin typeface="+mj-lt"/>
              </a:defRPr>
            </a:lvl2pPr>
            <a:lvl3pPr>
              <a:defRPr sz="1800">
                <a:solidFill>
                  <a:schemeClr val="tx1"/>
                </a:solidFill>
                <a:latin typeface="+mj-lt"/>
              </a:defRPr>
            </a:lvl3pPr>
            <a:lvl4pPr>
              <a:defRPr sz="1600">
                <a:solidFill>
                  <a:schemeClr val="tx1"/>
                </a:solidFill>
                <a:latin typeface="+mj-lt"/>
              </a:defRPr>
            </a:lvl4pPr>
            <a:lvl5pPr>
              <a:defRPr sz="1600">
                <a:solidFill>
                  <a:schemeClr val="tx1"/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44824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2CA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84586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  <a:lvl2pPr>
              <a:defRPr sz="2000">
                <a:solidFill>
                  <a:schemeClr val="tx1"/>
                </a:solidFill>
                <a:latin typeface="+mj-lt"/>
              </a:defRPr>
            </a:lvl2pPr>
            <a:lvl3pPr>
              <a:defRPr sz="1800">
                <a:solidFill>
                  <a:schemeClr val="tx1"/>
                </a:solidFill>
                <a:latin typeface="+mj-lt"/>
              </a:defRPr>
            </a:lvl3pPr>
            <a:lvl4pPr>
              <a:defRPr sz="1600">
                <a:solidFill>
                  <a:schemeClr val="tx1"/>
                </a:solidFill>
                <a:latin typeface="+mj-lt"/>
              </a:defRPr>
            </a:lvl4pPr>
            <a:lvl5pPr>
              <a:defRPr sz="1600">
                <a:solidFill>
                  <a:schemeClr val="tx1"/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395288" y="1630362"/>
            <a:ext cx="8353425" cy="0"/>
          </a:xfrm>
          <a:prstGeom prst="line">
            <a:avLst/>
          </a:prstGeom>
          <a:noFill/>
          <a:ln w="57150" cap="rnd" cmpd="sng">
            <a:solidFill>
              <a:srgbClr val="003893"/>
            </a:solidFill>
            <a:round/>
            <a:headEnd/>
            <a:tailEnd/>
          </a:ln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extrusionH="76200">
            <a:extrusionClr>
              <a:srgbClr val="00389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GB" dirty="0">
              <a:ln>
                <a:solidFill>
                  <a:srgbClr val="003893"/>
                </a:solidFill>
              </a:ln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80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21388"/>
            <a:ext cx="914400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5" name="Line 6"/>
          <p:cNvSpPr>
            <a:spLocks noChangeShapeType="1"/>
          </p:cNvSpPr>
          <p:nvPr userDrawn="1"/>
        </p:nvSpPr>
        <p:spPr bwMode="auto">
          <a:xfrm>
            <a:off x="395288" y="1630362"/>
            <a:ext cx="8353425" cy="0"/>
          </a:xfrm>
          <a:prstGeom prst="line">
            <a:avLst/>
          </a:prstGeom>
          <a:noFill/>
          <a:ln w="57150" cap="rnd" cmpd="sng">
            <a:solidFill>
              <a:srgbClr val="003893"/>
            </a:solidFill>
            <a:round/>
            <a:headEnd/>
            <a:tailEnd/>
          </a:ln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extrusionH="76200">
            <a:extrusionClr>
              <a:srgbClr val="00389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GB" dirty="0">
              <a:ln>
                <a:solidFill>
                  <a:srgbClr val="003893"/>
                </a:solidFill>
              </a:ln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555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2225" y="5805488"/>
            <a:ext cx="9121775" cy="360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pic>
        <p:nvPicPr>
          <p:cNvPr id="6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58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61913" y="5970588"/>
            <a:ext cx="9144001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559" y="1633439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3386" y="29401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latin typeface="+mj-lt"/>
              </a:defRPr>
            </a:lvl1pPr>
            <a:lvl2pPr>
              <a:defRPr sz="2800">
                <a:solidFill>
                  <a:schemeClr val="bg2"/>
                </a:solidFill>
                <a:latin typeface="+mj-lt"/>
              </a:defRPr>
            </a:lvl2pPr>
            <a:lvl3pPr>
              <a:defRPr sz="2400">
                <a:solidFill>
                  <a:schemeClr val="bg2"/>
                </a:solidFill>
                <a:latin typeface="+mj-lt"/>
              </a:defRPr>
            </a:lvl3pPr>
            <a:lvl4pPr>
              <a:defRPr sz="2000">
                <a:solidFill>
                  <a:schemeClr val="bg2"/>
                </a:solidFill>
                <a:latin typeface="+mj-lt"/>
              </a:defRPr>
            </a:lvl4pPr>
            <a:lvl5pPr>
              <a:defRPr sz="2000">
                <a:solidFill>
                  <a:schemeClr val="bg2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2852936"/>
            <a:ext cx="3008313" cy="329418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95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6350" y="6021388"/>
            <a:ext cx="9150350" cy="14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57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21388"/>
            <a:ext cx="9144000" cy="14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Line 6"/>
          <p:cNvSpPr>
            <a:spLocks noChangeShapeType="1"/>
          </p:cNvSpPr>
          <p:nvPr userDrawn="1"/>
        </p:nvSpPr>
        <p:spPr bwMode="auto">
          <a:xfrm>
            <a:off x="395288" y="1630362"/>
            <a:ext cx="8353425" cy="0"/>
          </a:xfrm>
          <a:prstGeom prst="line">
            <a:avLst/>
          </a:prstGeom>
          <a:noFill/>
          <a:ln w="57150" cap="rnd" cmpd="sng">
            <a:solidFill>
              <a:srgbClr val="003893"/>
            </a:solidFill>
            <a:round/>
            <a:headEnd/>
            <a:tailEnd/>
          </a:ln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extrusionH="76200">
            <a:extrusionClr>
              <a:srgbClr val="00389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GB" dirty="0">
              <a:ln>
                <a:solidFill>
                  <a:srgbClr val="003893"/>
                </a:solidFill>
              </a:ln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8" name="Picture 7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11223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43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21388"/>
            <a:ext cx="9144000" cy="14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+mj-lt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2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274638"/>
            <a:ext cx="821925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9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VAGRounded-Ligh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VAGRounded-Ligh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VAGRounded-Ligh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VAGRounded-Ligh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389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89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89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89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89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Bristol Tuberculosis Nursing Team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55576" y="5661248"/>
            <a:ext cx="6400800" cy="144016"/>
          </a:xfrm>
        </p:spPr>
        <p:txBody>
          <a:bodyPr/>
          <a:lstStyle/>
          <a:p>
            <a:r>
              <a:rPr lang="en-GB" dirty="0"/>
              <a:t>Liz Jones, Team Lead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39750" y="333375"/>
            <a:ext cx="1728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63500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2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Adherence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Millions of patients begin TB treatment every year, but face constant challenges to comply with daily medication.</a:t>
            </a:r>
          </a:p>
          <a:p>
            <a:r>
              <a:rPr lang="en-GB" sz="2800" dirty="0" smtClean="0"/>
              <a:t>Inconsistent </a:t>
            </a:r>
            <a:r>
              <a:rPr lang="en-GB" sz="2800" dirty="0"/>
              <a:t>adherence or premature stoppage   increases the risk </a:t>
            </a:r>
            <a:r>
              <a:rPr lang="en-GB" sz="2800" dirty="0" smtClean="0"/>
              <a:t>of</a:t>
            </a:r>
            <a:endParaRPr lang="en-GB" sz="2800" dirty="0"/>
          </a:p>
          <a:p>
            <a:r>
              <a:rPr lang="en-GB" sz="2800" dirty="0" err="1"/>
              <a:t>Aquiring</a:t>
            </a:r>
            <a:r>
              <a:rPr lang="en-GB" sz="2800" dirty="0"/>
              <a:t> drug resistance and treatment failure</a:t>
            </a:r>
          </a:p>
          <a:p>
            <a:r>
              <a:rPr lang="en-GB" sz="2800" dirty="0" smtClean="0"/>
              <a:t> prolong transmissi</a:t>
            </a:r>
            <a:r>
              <a:rPr lang="en-GB" sz="2800" dirty="0"/>
              <a:t>bility</a:t>
            </a:r>
          </a:p>
          <a:p>
            <a:r>
              <a:rPr lang="en-GB" sz="2800" dirty="0" smtClean="0"/>
              <a:t>Disease progression</a:t>
            </a:r>
          </a:p>
          <a:p>
            <a:r>
              <a:rPr lang="en-GB" sz="2800" dirty="0" smtClean="0"/>
              <a:t>Relapse </a:t>
            </a:r>
            <a:r>
              <a:rPr lang="en-GB" sz="2800" dirty="0"/>
              <a:t>and death</a:t>
            </a:r>
          </a:p>
          <a:p>
            <a:r>
              <a:rPr lang="en-GB" sz="1200" dirty="0" smtClean="0"/>
              <a:t>(</a:t>
            </a:r>
            <a:r>
              <a:rPr lang="en-GB" sz="1200" dirty="0" err="1"/>
              <a:t>Borgdorff</a:t>
            </a:r>
            <a:r>
              <a:rPr lang="en-GB" sz="1200" dirty="0"/>
              <a:t>, Floyd, </a:t>
            </a:r>
            <a:r>
              <a:rPr lang="en-GB" sz="1200" dirty="0" err="1"/>
              <a:t>Broekmans</a:t>
            </a:r>
            <a:r>
              <a:rPr lang="en-GB" sz="1200" dirty="0"/>
              <a:t>. Interventions to reduce TB mortality in low and middle income countries. Bull WHO 2002: 80:217-27)</a:t>
            </a:r>
          </a:p>
          <a:p>
            <a:pPr marL="0" indent="0">
              <a:buNone/>
            </a:pPr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6300FE-75C1-491F-BF8F-285A4D82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Factors influencing treatment adherence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B74BE9-F2CD-41D1-8E09-E1ADD93C8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556792"/>
            <a:ext cx="8075240" cy="5301208"/>
          </a:xfrm>
        </p:spPr>
        <p:txBody>
          <a:bodyPr/>
          <a:lstStyle/>
          <a:p>
            <a:endParaRPr lang="en-GB" sz="2800" dirty="0" smtClean="0"/>
          </a:p>
          <a:p>
            <a:r>
              <a:rPr lang="en-GB" sz="2800" dirty="0" smtClean="0"/>
              <a:t>Poverty</a:t>
            </a:r>
            <a:r>
              <a:rPr lang="en-GB" sz="2800" dirty="0"/>
              <a:t>, unstable accommodation, poor social </a:t>
            </a:r>
            <a:r>
              <a:rPr lang="en-GB" sz="2800" dirty="0" smtClean="0"/>
              <a:t>networks or support.</a:t>
            </a:r>
            <a:endParaRPr lang="en-GB" sz="2800" dirty="0"/>
          </a:p>
          <a:p>
            <a:r>
              <a:rPr lang="en-GB" sz="2800" dirty="0"/>
              <a:t>Ethnicity, gender, age, knowledge and beliefs, cultural beliefs, altered mental state. Substance abuse and stress</a:t>
            </a:r>
          </a:p>
          <a:p>
            <a:r>
              <a:rPr lang="en-GB" sz="2800" dirty="0"/>
              <a:t>Complex regimen: pill burden, toxicity, side effects, treatment duration.</a:t>
            </a:r>
          </a:p>
          <a:p>
            <a:r>
              <a:rPr lang="en-GB" sz="2800" dirty="0"/>
              <a:t>Service organisation, access and flexibility, empathic and expert professionals, patient support.</a:t>
            </a:r>
          </a:p>
        </p:txBody>
      </p:sp>
    </p:spTree>
    <p:extLst>
      <p:ext uri="{BB962C8B-B14F-4D97-AF65-F5344CB8AC3E}">
        <p14:creationId xmlns:p14="http://schemas.microsoft.com/office/powerpoint/2010/main" val="5676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783F1A-0B82-4AB7-B215-102A7E3E7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Lost </a:t>
            </a:r>
            <a:r>
              <a:rPr lang="en-GB" dirty="0"/>
              <a:t>to follow-up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DB0BA9-BE5E-44A4-9397-6888526EF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Occurs when patients have negative treatment experiences such as</a:t>
            </a:r>
          </a:p>
          <a:p>
            <a:r>
              <a:rPr lang="en-GB" sz="2800" dirty="0"/>
              <a:t>Access to care involves substantial travel time, loss of earnings</a:t>
            </a:r>
          </a:p>
          <a:p>
            <a:r>
              <a:rPr lang="en-GB" sz="2800" dirty="0"/>
              <a:t>Adverse drug reactions</a:t>
            </a:r>
          </a:p>
          <a:p>
            <a:r>
              <a:rPr lang="en-GB" sz="2800" dirty="0"/>
              <a:t>Co-concomitant health conditions (HIV)</a:t>
            </a:r>
          </a:p>
          <a:p>
            <a:r>
              <a:rPr lang="en-GB" sz="2800" dirty="0"/>
              <a:t>Substance abuse</a:t>
            </a:r>
          </a:p>
          <a:p>
            <a:r>
              <a:rPr lang="en-GB" sz="2800" dirty="0"/>
              <a:t>Homelessness</a:t>
            </a:r>
          </a:p>
          <a:p>
            <a:r>
              <a:rPr lang="en-GB" sz="2800" dirty="0"/>
              <a:t>Financial hardship</a:t>
            </a:r>
          </a:p>
        </p:txBody>
      </p:sp>
    </p:spTree>
    <p:extLst>
      <p:ext uri="{BB962C8B-B14F-4D97-AF65-F5344CB8AC3E}">
        <p14:creationId xmlns:p14="http://schemas.microsoft.com/office/powerpoint/2010/main" val="404968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1043932" y="3199165"/>
            <a:ext cx="6194718" cy="3658824"/>
            <a:chOff x="1078" y="7928"/>
            <a:chExt cx="8484" cy="5018"/>
          </a:xfrm>
        </p:grpSpPr>
        <p:sp>
          <p:nvSpPr>
            <p:cNvPr id="4" name="AutoShape 13"/>
            <p:cNvSpPr>
              <a:spLocks noChangeAspect="1" noChangeArrowheads="1" noTextEdit="1"/>
            </p:cNvSpPr>
            <p:nvPr/>
          </p:nvSpPr>
          <p:spPr bwMode="auto">
            <a:xfrm>
              <a:off x="1735" y="8737"/>
              <a:ext cx="7827" cy="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Text Box 12"/>
            <p:cNvSpPr txBox="1">
              <a:spLocks noChangeArrowheads="1"/>
            </p:cNvSpPr>
            <p:nvPr/>
          </p:nvSpPr>
          <p:spPr bwMode="auto">
            <a:xfrm>
              <a:off x="1384" y="7948"/>
              <a:ext cx="2345" cy="13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Pathway 3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Offer and advise DOTs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5674" y="7928"/>
              <a:ext cx="3888" cy="28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Pathway 2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Enhanced Case Management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Visits 1-2 weekly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Compliance aid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Pill counts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Support with social / other factors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078" y="9687"/>
              <a:ext cx="1753" cy="8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Accepts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3050" y="9856"/>
              <a:ext cx="1409" cy="6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Declines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078" y="10809"/>
              <a:ext cx="4085" cy="21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Decide if daily or thrice weekly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Identify DOTs site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Identify DOTs supervisor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Write and sign contract for DOTs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5768" y="10977"/>
              <a:ext cx="3794" cy="17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If pill count discrepancies / other concerns re compliance take “standard advised actions” and review pathway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V="1">
              <a:off x="2206" y="9344"/>
              <a:ext cx="0" cy="3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V="1">
              <a:off x="3346" y="9491"/>
              <a:ext cx="0" cy="3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4"/>
            <p:cNvSpPr>
              <a:spLocks noChangeShapeType="1"/>
            </p:cNvSpPr>
            <p:nvPr/>
          </p:nvSpPr>
          <p:spPr bwMode="auto">
            <a:xfrm>
              <a:off x="2205" y="10497"/>
              <a:ext cx="0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3"/>
            <p:cNvSpPr>
              <a:spLocks noChangeShapeType="1"/>
            </p:cNvSpPr>
            <p:nvPr/>
          </p:nvSpPr>
          <p:spPr bwMode="auto">
            <a:xfrm>
              <a:off x="7057" y="10649"/>
              <a:ext cx="0" cy="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2"/>
            <p:cNvSpPr>
              <a:spLocks noChangeShapeType="1"/>
            </p:cNvSpPr>
            <p:nvPr/>
          </p:nvSpPr>
          <p:spPr bwMode="auto">
            <a:xfrm>
              <a:off x="4459" y="10177"/>
              <a:ext cx="140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" name="Rectangle 2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17" name="Group 21"/>
          <p:cNvGrpSpPr>
            <a:grpSpLocks noChangeAspect="1"/>
          </p:cNvGrpSpPr>
          <p:nvPr/>
        </p:nvGrpSpPr>
        <p:grpSpPr bwMode="auto">
          <a:xfrm>
            <a:off x="1170547" y="188407"/>
            <a:ext cx="6135629" cy="3168253"/>
            <a:chOff x="3784" y="4241"/>
            <a:chExt cx="8402" cy="4435"/>
          </a:xfrm>
        </p:grpSpPr>
        <p:sp>
          <p:nvSpPr>
            <p:cNvPr id="18" name="AutoShape 25"/>
            <p:cNvSpPr>
              <a:spLocks noChangeAspect="1" noChangeArrowheads="1" noTextEdit="1"/>
            </p:cNvSpPr>
            <p:nvPr/>
          </p:nvSpPr>
          <p:spPr bwMode="auto">
            <a:xfrm>
              <a:off x="4075" y="4241"/>
              <a:ext cx="7826" cy="3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8080" y="4376"/>
              <a:ext cx="4106" cy="367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Any of the following factors?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Socially complex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Clinically complex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Spinal / CNS TB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HIV co-infection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Co-morbidities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Rifampicin resistance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Language barrier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H/o serious side effects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23"/>
            <p:cNvSpPr>
              <a:spLocks noChangeShapeType="1"/>
            </p:cNvSpPr>
            <p:nvPr/>
          </p:nvSpPr>
          <p:spPr bwMode="auto">
            <a:xfrm>
              <a:off x="3784" y="6946"/>
              <a:ext cx="0" cy="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9400" y="8053"/>
              <a:ext cx="0" cy="6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2" name="Rectangle 3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23" name="Group 28"/>
          <p:cNvGrpSpPr>
            <a:grpSpLocks noChangeAspect="1"/>
          </p:cNvGrpSpPr>
          <p:nvPr/>
        </p:nvGrpSpPr>
        <p:grpSpPr bwMode="auto">
          <a:xfrm>
            <a:off x="209365" y="0"/>
            <a:ext cx="5715000" cy="3386137"/>
            <a:chOff x="2362" y="3585"/>
            <a:chExt cx="7826" cy="4740"/>
          </a:xfrm>
        </p:grpSpPr>
        <p:sp>
          <p:nvSpPr>
            <p:cNvPr id="24" name="AutoShape 32"/>
            <p:cNvSpPr>
              <a:spLocks noChangeAspect="1" noChangeArrowheads="1" noTextEdit="1"/>
            </p:cNvSpPr>
            <p:nvPr/>
          </p:nvSpPr>
          <p:spPr bwMode="auto">
            <a:xfrm>
              <a:off x="2362" y="3585"/>
              <a:ext cx="7826" cy="3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Text Box 31"/>
            <p:cNvSpPr txBox="1">
              <a:spLocks noChangeArrowheads="1"/>
            </p:cNvSpPr>
            <p:nvPr/>
          </p:nvSpPr>
          <p:spPr bwMode="auto">
            <a:xfrm>
              <a:off x="3118" y="3849"/>
              <a:ext cx="4095" cy="38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Any of the following factors?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lvl="0"/>
              <a:r>
                <a:rPr lang="en-GB" sz="1400" dirty="0"/>
                <a:t>Has not adhered to Rx in past</a:t>
              </a:r>
            </a:p>
            <a:p>
              <a:pPr lvl="0"/>
              <a:r>
                <a:rPr lang="en-GB" sz="1400" dirty="0"/>
                <a:t>Recurrent TB</a:t>
              </a:r>
            </a:p>
            <a:p>
              <a:pPr lvl="0"/>
              <a:r>
                <a:rPr lang="en-GB" sz="1400" dirty="0"/>
                <a:t>Homeless / recent history</a:t>
              </a:r>
            </a:p>
            <a:p>
              <a:pPr lvl="0"/>
              <a:r>
                <a:rPr lang="en-GB" sz="1400" dirty="0"/>
                <a:t>Alcohol / substance misuse or history of</a:t>
              </a:r>
            </a:p>
            <a:p>
              <a:pPr lvl="0"/>
              <a:r>
                <a:rPr lang="en-GB" sz="1400" dirty="0"/>
                <a:t>Prison or recent history of</a:t>
              </a:r>
            </a:p>
            <a:p>
              <a:pPr lvl="0"/>
              <a:r>
                <a:rPr lang="en-GB" sz="1400" dirty="0"/>
                <a:t>Major memory / cognitive / psychiatric disorder</a:t>
              </a:r>
            </a:p>
            <a:p>
              <a:pPr lvl="0"/>
              <a:r>
                <a:rPr lang="en-GB" sz="1400" dirty="0"/>
                <a:t>In denial of diagnosis</a:t>
              </a:r>
            </a:p>
            <a:p>
              <a:pPr lvl="0"/>
              <a:r>
                <a:rPr lang="en-GB" sz="1400" dirty="0"/>
                <a:t>MDRTB</a:t>
              </a:r>
            </a:p>
            <a:p>
              <a:r>
                <a:rPr lang="en-GB" sz="1400" dirty="0"/>
                <a:t>Too ill to self-administer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>
              <a:off x="3784" y="6946"/>
              <a:ext cx="0" cy="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4983" y="7532"/>
              <a:ext cx="0" cy="7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668344" y="284848"/>
            <a:ext cx="1296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Pathway 1</a:t>
            </a:r>
          </a:p>
          <a:p>
            <a:r>
              <a:rPr lang="en-GB" dirty="0" smtClean="0"/>
              <a:t>No significant risk factors, routine follow-up.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20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83C610-1368-4496-A596-A7BFA1578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042792" cy="5085183"/>
          </a:xfrm>
        </p:spPr>
        <p:txBody>
          <a:bodyPr/>
          <a:lstStyle/>
          <a:p>
            <a:r>
              <a:rPr lang="en-GB" dirty="0">
                <a:solidFill>
                  <a:srgbClr val="0092CA"/>
                </a:solidFill>
              </a:rPr>
              <a:t>Face to face Dots</a:t>
            </a:r>
          </a:p>
          <a:p>
            <a:r>
              <a:rPr lang="en-GB" dirty="0"/>
              <a:t>Daily visits to health centre to see TB nurses.</a:t>
            </a:r>
          </a:p>
          <a:p>
            <a:r>
              <a:rPr lang="en-GB" dirty="0"/>
              <a:t>TB Nurses visit patient at home  (usually only sustainable for a limited time)</a:t>
            </a:r>
          </a:p>
          <a:p>
            <a:r>
              <a:rPr lang="en-GB" dirty="0"/>
              <a:t>Weekend doses given to patient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FD17D62-EE8F-41F3-891C-0BBF524DD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72817"/>
            <a:ext cx="4028256" cy="5085183"/>
          </a:xfrm>
        </p:spPr>
        <p:txBody>
          <a:bodyPr/>
          <a:lstStyle/>
          <a:p>
            <a:r>
              <a:rPr lang="en-GB" dirty="0">
                <a:solidFill>
                  <a:srgbClr val="0092CA"/>
                </a:solidFill>
              </a:rPr>
              <a:t>Challenges:</a:t>
            </a:r>
          </a:p>
          <a:p>
            <a:r>
              <a:rPr lang="en-GB" dirty="0"/>
              <a:t>Need a motivated patient to maintain attendance</a:t>
            </a:r>
          </a:p>
          <a:p>
            <a:r>
              <a:rPr lang="en-GB" dirty="0"/>
              <a:t>Staff capacity to be available. (often late or DNA, time wasted)</a:t>
            </a:r>
          </a:p>
          <a:p>
            <a:r>
              <a:rPr lang="en-GB" dirty="0"/>
              <a:t>Enablers such as bus passes or taxi fare</a:t>
            </a:r>
          </a:p>
          <a:p>
            <a:r>
              <a:rPr lang="en-GB" dirty="0"/>
              <a:t>Limited choice of  incentives (coffee??)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8828B0-C838-4599-9028-3601F355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Pathway 2 and 3 </a:t>
            </a:r>
            <a:r>
              <a:rPr lang="en-GB" dirty="0"/>
              <a:t>toolkit</a:t>
            </a:r>
          </a:p>
        </p:txBody>
      </p:sp>
    </p:spTree>
    <p:extLst>
      <p:ext uri="{BB962C8B-B14F-4D97-AF65-F5344CB8AC3E}">
        <p14:creationId xmlns:p14="http://schemas.microsoft.com/office/powerpoint/2010/main" val="143860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 v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6804025" cy="481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88640"/>
            <a:ext cx="6299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Bristol TB incidence rates by Borough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919641" y="2204864"/>
            <a:ext cx="1044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TB nurse base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222451" y="2566938"/>
            <a:ext cx="2627561" cy="1122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38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042792" cy="4968551"/>
          </a:xfrm>
        </p:spPr>
        <p:txBody>
          <a:bodyPr/>
          <a:lstStyle/>
          <a:p>
            <a:r>
              <a:rPr lang="en-GB" dirty="0" smtClean="0"/>
              <a:t>See </a:t>
            </a:r>
            <a:r>
              <a:rPr lang="en-GB" dirty="0"/>
              <a:t>patient either at home or at health centre</a:t>
            </a:r>
          </a:p>
          <a:p>
            <a:r>
              <a:rPr lang="en-GB" dirty="0"/>
              <a:t>Witness taking meds and provide following day or week to take independently and at weekends</a:t>
            </a:r>
          </a:p>
          <a:p>
            <a:r>
              <a:rPr lang="en-GB" dirty="0" smtClean="0"/>
              <a:t>Provide meds in </a:t>
            </a:r>
            <a:r>
              <a:rPr lang="en-GB" dirty="0" err="1" smtClean="0"/>
              <a:t>dossett</a:t>
            </a:r>
            <a:r>
              <a:rPr lang="en-GB" dirty="0" smtClean="0"/>
              <a:t> </a:t>
            </a:r>
            <a:r>
              <a:rPr lang="en-GB" dirty="0"/>
              <a:t>boxes.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Slightly more independence for patient </a:t>
            </a:r>
          </a:p>
          <a:p>
            <a:r>
              <a:rPr lang="en-GB" dirty="0"/>
              <a:t>TB nurse </a:t>
            </a:r>
            <a:r>
              <a:rPr lang="en-GB" dirty="0" smtClean="0"/>
              <a:t>still able </a:t>
            </a:r>
            <a:r>
              <a:rPr lang="en-GB" dirty="0"/>
              <a:t>to keep in very close contact </a:t>
            </a:r>
          </a:p>
          <a:p>
            <a:r>
              <a:rPr lang="en-GB" dirty="0"/>
              <a:t>Ensure treatment is being taken and side effects monitored.</a:t>
            </a:r>
          </a:p>
          <a:p>
            <a:r>
              <a:rPr lang="en-GB" dirty="0"/>
              <a:t>Risks with DNA or patient being out.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Thrice weekly/ weekly DOTs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E945740E-14B1-4672-9853-137F8BE7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040188" cy="360040"/>
          </a:xfrm>
        </p:spPr>
        <p:txBody>
          <a:bodyPr/>
          <a:lstStyle/>
          <a:p>
            <a:r>
              <a:rPr lang="en-GB" dirty="0"/>
              <a:t>Set up in Bristol only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DE3FC4-CBD0-42CC-9672-762EAB4B4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4040188" cy="4231010"/>
          </a:xfrm>
        </p:spPr>
        <p:txBody>
          <a:bodyPr/>
          <a:lstStyle/>
          <a:p>
            <a:r>
              <a:rPr lang="en-GB" dirty="0"/>
              <a:t>Been used very effectively for patients also on opiate substitution therapy. </a:t>
            </a:r>
          </a:p>
          <a:p>
            <a:r>
              <a:rPr lang="en-GB" dirty="0"/>
              <a:t>Receive TB meds alongside their Methadone or </a:t>
            </a:r>
            <a:r>
              <a:rPr lang="en-GB" dirty="0" err="1"/>
              <a:t>subutext</a:t>
            </a:r>
            <a:r>
              <a:rPr lang="en-GB" dirty="0"/>
              <a:t> from their pharmacist</a:t>
            </a:r>
          </a:p>
          <a:p>
            <a:r>
              <a:rPr lang="en-GB" dirty="0"/>
              <a:t>Pharmacist keeps a log of compliance and informs TB team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73732BA-9571-4E21-B3F9-B708E7140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844824"/>
            <a:ext cx="4041775" cy="360040"/>
          </a:xfrm>
        </p:spPr>
        <p:txBody>
          <a:bodyPr/>
          <a:lstStyle/>
          <a:p>
            <a:r>
              <a:rPr lang="en-GB" dirty="0"/>
              <a:t>Challenges: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D3F32FAA-C76C-455D-B59F-70E63467B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4864"/>
            <a:ext cx="4041775" cy="4231010"/>
          </a:xfrm>
        </p:spPr>
        <p:txBody>
          <a:bodyPr/>
          <a:lstStyle/>
          <a:p>
            <a:r>
              <a:rPr lang="en-GB" dirty="0"/>
              <a:t>Service has been offered to other patients who need DOTs but are not on OST.</a:t>
            </a:r>
          </a:p>
          <a:p>
            <a:r>
              <a:rPr lang="en-GB" dirty="0"/>
              <a:t>Provides flexible time frame to attend for treatment, set up locally to their home and some have weekend cover too.</a:t>
            </a:r>
          </a:p>
          <a:p>
            <a:r>
              <a:rPr lang="en-GB" dirty="0"/>
              <a:t>Success has been more limited in theses patients</a:t>
            </a:r>
          </a:p>
          <a:p>
            <a:r>
              <a:rPr lang="en-GB" dirty="0"/>
              <a:t>No incentive to attend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B0B156B0-2E12-4300-BEF0-5452ADBB3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Pharmacy DOT</a:t>
            </a:r>
          </a:p>
        </p:txBody>
      </p:sp>
    </p:spTree>
    <p:extLst>
      <p:ext uri="{BB962C8B-B14F-4D97-AF65-F5344CB8AC3E}">
        <p14:creationId xmlns:p14="http://schemas.microsoft.com/office/powerpoint/2010/main" val="29094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1B37B7C1-C056-4FEE-90EF-BEF379C49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 Observed Therapy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F1AE62B-35CA-47E3-8B8B-F73A6379E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528" y="1868597"/>
            <a:ext cx="2527535" cy="4679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95376E7-F42A-4D64-B48A-1D4C756BE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1868597"/>
            <a:ext cx="2996803" cy="48575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1E15B5C-0CE5-4C31-9DB8-0F3354A7F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7623" y="2420888"/>
            <a:ext cx="2756377" cy="300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82724E-CBAE-43FB-AD55-E2BD6CC95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VOT- How  it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BDF591-B33E-4017-84D4-09E35C469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700808"/>
            <a:ext cx="8075240" cy="5157192"/>
          </a:xfrm>
        </p:spPr>
        <p:txBody>
          <a:bodyPr/>
          <a:lstStyle/>
          <a:p>
            <a:r>
              <a:rPr lang="en-GB" dirty="0"/>
              <a:t>Patients video themselves taking their treatment via their smartphone.</a:t>
            </a:r>
          </a:p>
          <a:p>
            <a:r>
              <a:rPr lang="en-GB" dirty="0"/>
              <a:t>Videos are submitted to the TB team to view ensuring there is compliance.</a:t>
            </a:r>
          </a:p>
          <a:p>
            <a:r>
              <a:rPr lang="en-GB" dirty="0"/>
              <a:t>Patient signs a consent form understanding the requirement for them to do this daily and for every dose.</a:t>
            </a:r>
          </a:p>
          <a:p>
            <a:r>
              <a:rPr lang="en-GB" dirty="0"/>
              <a:t>TB nurses record the compliance and then delete the videos.  Send messages of encouragement.</a:t>
            </a:r>
          </a:p>
        </p:txBody>
      </p:sp>
    </p:spTree>
    <p:extLst>
      <p:ext uri="{BB962C8B-B14F-4D97-AF65-F5344CB8AC3E}">
        <p14:creationId xmlns:p14="http://schemas.microsoft.com/office/powerpoint/2010/main" val="35903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A7260C-4A4E-478A-BAEC-8553C52B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VOT Trial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8A7707-00DE-4518-ABDC-3447F9639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5085184"/>
          </a:xfrm>
        </p:spPr>
        <p:txBody>
          <a:bodyPr/>
          <a:lstStyle/>
          <a:p>
            <a:r>
              <a:rPr lang="en-GB" dirty="0"/>
              <a:t>London Find and Treat team have been conducting a randomised control trial on the effectiveness of VOT v </a:t>
            </a:r>
            <a:r>
              <a:rPr lang="en-GB" dirty="0" smtClean="0"/>
              <a:t>DOT. </a:t>
            </a:r>
            <a:endParaRPr lang="en-GB" dirty="0"/>
          </a:p>
          <a:p>
            <a:r>
              <a:rPr lang="en-GB" dirty="0"/>
              <a:t>Developed an App that is downloaded to the </a:t>
            </a:r>
            <a:r>
              <a:rPr lang="en-GB" dirty="0" smtClean="0"/>
              <a:t>smartphone easy for patients to use and has multiple languages available. </a:t>
            </a:r>
            <a:endParaRPr lang="en-GB" dirty="0"/>
          </a:p>
          <a:p>
            <a:r>
              <a:rPr lang="en-GB" dirty="0"/>
              <a:t>Videos are uploaded by the patient to the app via a secure server accessed only by the TB team to view.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0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EE6B6EE5-8F4D-47F0-9415-E4509D628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Highlights of the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6AE98BAA-F63B-4ECE-AF95-A0171BBA7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Hypothesis: VOT increases the proportion of patients who have ≥ 80% of doses observed during a 2 month period compared to DOT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Inclusion criteria: Any patient 16yrs or older eligible for DOT.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E884DC-0588-41DC-9F42-39F1551546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9475" y="274638"/>
            <a:ext cx="6994525" cy="1143000"/>
          </a:xfrm>
        </p:spPr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58D43DA-4099-4A56-8333-909972CC1FDA}"/>
              </a:ext>
            </a:extLst>
          </p:cNvPr>
          <p:cNvSpPr/>
          <p:nvPr/>
        </p:nvSpPr>
        <p:spPr>
          <a:xfrm>
            <a:off x="354360" y="1988840"/>
            <a:ext cx="846611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sz="2800" dirty="0"/>
              <a:t>58% of 226 randomised patients had a history of homelessness, drug use, imprisonment, alcohol or mental health problems.</a:t>
            </a:r>
          </a:p>
          <a:p>
            <a:r>
              <a:rPr lang="en-GB" sz="2800" dirty="0"/>
              <a:t> </a:t>
            </a:r>
          </a:p>
          <a:p>
            <a:r>
              <a:rPr lang="en-GB" sz="2800" dirty="0"/>
              <a:t>Of the 112 patients randomised to </a:t>
            </a:r>
            <a:r>
              <a:rPr lang="en-GB" sz="2800" dirty="0" smtClean="0"/>
              <a:t>VOT</a:t>
            </a:r>
            <a:r>
              <a:rPr lang="en-GB" sz="2800" dirty="0"/>
              <a:t>, 70% had over 80% of scheduled observations completed over two months (the primary outcome measure) compared to 31% of 114 patients randomised </a:t>
            </a:r>
            <a:r>
              <a:rPr lang="en-GB" sz="2800" dirty="0" smtClean="0"/>
              <a:t>to DOT </a:t>
            </a:r>
            <a:r>
              <a:rPr lang="en-GB" sz="2800" dirty="0"/>
              <a:t>(p&lt;0.001).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774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994A84-77C7-47B5-AE41-74EB95DA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</a:t>
            </a:r>
            <a:r>
              <a:rPr lang="en-GB" dirty="0" err="1"/>
              <a:t>cont</a:t>
            </a:r>
            <a:r>
              <a:rPr lang="en-GB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95A2D06-6C3C-486C-BF0F-DE0E19E8D11A}"/>
              </a:ext>
            </a:extLst>
          </p:cNvPr>
          <p:cNvSpPr/>
          <p:nvPr/>
        </p:nvSpPr>
        <p:spPr>
          <a:xfrm>
            <a:off x="323528" y="1887086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 effect was, in part, due to 51% of those randomised to DOT having less than one week of observation (compared to 10% of those randomised to VOT), and so not starting treatment with their allocated regimen. </a:t>
            </a:r>
          </a:p>
          <a:p>
            <a:r>
              <a:rPr lang="en-GB" sz="2800" dirty="0"/>
              <a:t>VOT patients sustained high observation levels throughout treatment, whereas this declined rapidly in DOT patients.</a:t>
            </a:r>
          </a:p>
          <a:p>
            <a:r>
              <a:rPr lang="en-GB" sz="2800" dirty="0" smtClean="0"/>
              <a:t>We </a:t>
            </a:r>
            <a:r>
              <a:rPr lang="en-GB" sz="2800" dirty="0"/>
              <a:t>estimate that observation of a six month course of treatment with daily VOT cost £1645 per patient compared to £5700 for five times per week DOT.</a:t>
            </a:r>
          </a:p>
        </p:txBody>
      </p:sp>
    </p:spTree>
    <p:extLst>
      <p:ext uri="{BB962C8B-B14F-4D97-AF65-F5344CB8AC3E}">
        <p14:creationId xmlns:p14="http://schemas.microsoft.com/office/powerpoint/2010/main" val="348976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928A4B-359F-4CE2-BE38-5674309C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DA9055-BFE6-4372-BCC7-EB171E3C4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The </a:t>
            </a:r>
            <a:r>
              <a:rPr lang="en-GB" dirty="0"/>
              <a:t>trial </a:t>
            </a:r>
            <a:r>
              <a:rPr lang="en-GB" dirty="0" smtClean="0"/>
              <a:t>concluded VOTS </a:t>
            </a:r>
            <a:r>
              <a:rPr lang="en-GB" dirty="0"/>
              <a:t>is </a:t>
            </a:r>
          </a:p>
          <a:p>
            <a:r>
              <a:rPr lang="en-GB" dirty="0"/>
              <a:t>At least twice as effective as DOT</a:t>
            </a:r>
          </a:p>
          <a:p>
            <a:r>
              <a:rPr lang="en-GB" dirty="0"/>
              <a:t>More acceptable to patients than DOT</a:t>
            </a:r>
          </a:p>
          <a:p>
            <a:r>
              <a:rPr lang="en-GB" dirty="0"/>
              <a:t>More acceptable to providers than DOT</a:t>
            </a:r>
          </a:p>
          <a:p>
            <a:r>
              <a:rPr lang="en-GB" dirty="0"/>
              <a:t>Cheaper (less than half the cost of clinic DOT and one third cheaper than community DOT)</a:t>
            </a:r>
          </a:p>
        </p:txBody>
      </p:sp>
    </p:spTree>
    <p:extLst>
      <p:ext uri="{BB962C8B-B14F-4D97-AF65-F5344CB8AC3E}">
        <p14:creationId xmlns:p14="http://schemas.microsoft.com/office/powerpoint/2010/main" val="419723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Patient views on VOTs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5CA1E8D5-B4F4-4823-A49F-CA4F3D274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How does VOT compare with DOT?</a:t>
            </a:r>
          </a:p>
          <a:p>
            <a:pPr marL="0" indent="0">
              <a:buNone/>
            </a:pPr>
            <a:r>
              <a:rPr lang="en-GB" i="1" dirty="0"/>
              <a:t>“ with the DOT, it felt like you had a disease and you felt like there was some kind of stigma and for that reason they are monitoring you- It felt almost like being a criminal.. I felt like probably they don’t trust me to take my own medication…but with VOT, its different.. Its definitely a welcome alternative”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54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7C4C39A5-EE25-4F56-886D-52A655899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7C3B43-DCB3-41B3-A595-D97CB6F7B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4968552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How do you feel about sharing your image?</a:t>
            </a:r>
          </a:p>
          <a:p>
            <a:pPr marL="0" indent="0">
              <a:buNone/>
            </a:pPr>
            <a:r>
              <a:rPr lang="en-GB" i="1" dirty="0"/>
              <a:t>“ Its important to know the person-if you forget to send the video they can call you back and they will remind you. It’s much better to know who you are dealing with”</a:t>
            </a:r>
          </a:p>
          <a:p>
            <a:pPr marL="0" indent="0">
              <a:buNone/>
            </a:pPr>
            <a:r>
              <a:rPr lang="en-GB" i="1" dirty="0"/>
              <a:t> </a:t>
            </a:r>
            <a:r>
              <a:rPr lang="en-GB" i="1" dirty="0">
                <a:solidFill>
                  <a:srgbClr val="FF0000"/>
                </a:solidFill>
              </a:rPr>
              <a:t>Patients report VOTs as liberating, flexible and empowering</a:t>
            </a:r>
            <a:r>
              <a:rPr lang="en-GB" i="1" dirty="0" smtClean="0"/>
              <a:t>.</a:t>
            </a: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Story </a:t>
            </a:r>
            <a:r>
              <a:rPr lang="en-GB" sz="1800" dirty="0"/>
              <a:t>A, Aldridge R, Smith C, et al S29 A randomised controlled trial comparing smartphone enabled remote video observation with direct observation of treatment for tuberculosis. Thorax 2017;72:A21. 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47812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3E576C-B89A-48AB-B892-6F98C57E9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Adherence to </a:t>
            </a:r>
            <a:r>
              <a:rPr lang="en-GB" dirty="0" smtClean="0"/>
              <a:t>treatment 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D042DA-365B-4B84-9604-8AB16D12E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Role of the TB Team</a:t>
            </a:r>
          </a:p>
          <a:p>
            <a:r>
              <a:rPr lang="en-GB" dirty="0" smtClean="0"/>
              <a:t>Assess </a:t>
            </a:r>
            <a:r>
              <a:rPr lang="en-GB" dirty="0"/>
              <a:t>and understand the needs and </a:t>
            </a:r>
            <a:r>
              <a:rPr lang="en-GB" dirty="0" smtClean="0"/>
              <a:t>situation/ lifestyle </a:t>
            </a:r>
            <a:r>
              <a:rPr lang="en-GB" dirty="0"/>
              <a:t>of your patient.</a:t>
            </a:r>
          </a:p>
          <a:p>
            <a:r>
              <a:rPr lang="en-GB" dirty="0"/>
              <a:t>What support or intervention will work best for them to achieve treatment completion and cure. </a:t>
            </a:r>
            <a:r>
              <a:rPr lang="en-GB" dirty="0" smtClean="0"/>
              <a:t>(Benefits</a:t>
            </a:r>
            <a:r>
              <a:rPr lang="en-GB" dirty="0"/>
              <a:t>, housing, food </a:t>
            </a:r>
            <a:r>
              <a:rPr lang="en-GB" dirty="0" smtClean="0"/>
              <a:t>vouchers).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0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28FF79D-7964-41A7-839B-2DB6375CCA8D}"/>
              </a:ext>
            </a:extLst>
          </p:cNvPr>
          <p:cNvSpPr/>
          <p:nvPr/>
        </p:nvSpPr>
        <p:spPr>
          <a:xfrm>
            <a:off x="611560" y="1340768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Build a supportive and trusting relationship with patient, educate about TB, bust myths.</a:t>
            </a:r>
          </a:p>
          <a:p>
            <a:endParaRPr lang="en-GB" sz="3200" dirty="0"/>
          </a:p>
          <a:p>
            <a:r>
              <a:rPr lang="en-GB" sz="3200" dirty="0"/>
              <a:t>Mitigate side effects where possible.</a:t>
            </a:r>
          </a:p>
          <a:p>
            <a:endParaRPr lang="en-GB" sz="3200" dirty="0"/>
          </a:p>
          <a:p>
            <a:r>
              <a:rPr lang="en-GB" sz="3200" dirty="0"/>
              <a:t>keep </a:t>
            </a:r>
            <a:r>
              <a:rPr lang="en-GB" sz="3200" dirty="0" smtClean="0"/>
              <a:t>encouraging, engaging </a:t>
            </a:r>
            <a:r>
              <a:rPr lang="en-GB" sz="3200" dirty="0"/>
              <a:t>and </a:t>
            </a:r>
            <a:r>
              <a:rPr lang="en-GB" sz="3200" dirty="0" smtClean="0"/>
              <a:t>supporting the </a:t>
            </a:r>
            <a:r>
              <a:rPr lang="en-GB" sz="3200" dirty="0"/>
              <a:t>patient to complete their treatment right to the end of the course</a:t>
            </a:r>
            <a:r>
              <a:rPr lang="en-GB" sz="3200" dirty="0" smtClean="0"/>
              <a:t>. </a:t>
            </a:r>
          </a:p>
          <a:p>
            <a:r>
              <a:rPr lang="en-GB" sz="3200" dirty="0" smtClean="0"/>
              <a:t>High risk of poor compliance at 3-4 month stage.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956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7664" y="1124744"/>
            <a:ext cx="619268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“</a:t>
            </a:r>
            <a:r>
              <a:rPr lang="en-GB" sz="2800" dirty="0"/>
              <a:t>The cornerstone of effective TB management has long been recognised to lie within the complex inter-relationships between patients and clinical staff, and to hinge strongly on structural facilitators to the treatment-experience, along with empathy”</a:t>
            </a:r>
          </a:p>
          <a:p>
            <a:endParaRPr lang="en-GB" sz="2800" dirty="0"/>
          </a:p>
          <a:p>
            <a:r>
              <a:rPr lang="en-GB" sz="2000" dirty="0"/>
              <a:t>Metcalfe et al.  Moving Beyond Directly Observed Therapy for Tuberculosis. 2015</a:t>
            </a:r>
          </a:p>
        </p:txBody>
      </p:sp>
    </p:spTree>
    <p:extLst>
      <p:ext uri="{BB962C8B-B14F-4D97-AF65-F5344CB8AC3E}">
        <p14:creationId xmlns:p14="http://schemas.microsoft.com/office/powerpoint/2010/main" val="311448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DF25B8-F111-4C71-BF8C-50FD08CDB8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                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C4743A6-A7D8-45A7-AC48-2B29B18EC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3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A08CB4C-73CC-49E1-B043-E027A0CC2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908720"/>
            <a:ext cx="3583134" cy="53521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F9FF7A-0E48-4A05-B7A6-8DC2AE19921E}"/>
              </a:ext>
            </a:extLst>
          </p:cNvPr>
          <p:cNvSpPr txBox="1"/>
          <p:nvPr/>
        </p:nvSpPr>
        <p:spPr>
          <a:xfrm flipH="1">
            <a:off x="5220072" y="5517232"/>
            <a:ext cx="3312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Ollalo</a:t>
            </a:r>
            <a:r>
              <a:rPr lang="en-GB" sz="3200" dirty="0"/>
              <a:t> House TB Hostel in London</a:t>
            </a:r>
          </a:p>
        </p:txBody>
      </p:sp>
    </p:spTree>
    <p:extLst>
      <p:ext uri="{BB962C8B-B14F-4D97-AF65-F5344CB8AC3E}">
        <p14:creationId xmlns:p14="http://schemas.microsoft.com/office/powerpoint/2010/main" val="42121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template for staff 2016">
  <a:themeElements>
    <a:clrScheme name="Bristol Community Health">
      <a:dk1>
        <a:srgbClr val="000000"/>
      </a:dk1>
      <a:lt1>
        <a:srgbClr val="FFFFFF"/>
      </a:lt1>
      <a:dk2>
        <a:srgbClr val="003892"/>
      </a:dk2>
      <a:lt2>
        <a:srgbClr val="0091C9"/>
      </a:lt2>
      <a:accent1>
        <a:srgbClr val="006B54"/>
      </a:accent1>
      <a:accent2>
        <a:srgbClr val="00AA9E"/>
      </a:accent2>
      <a:accent3>
        <a:srgbClr val="4BACC6"/>
      </a:accent3>
      <a:accent4>
        <a:srgbClr val="931638"/>
      </a:accent4>
      <a:accent5>
        <a:srgbClr val="D81E05"/>
      </a:accent5>
      <a:accent6>
        <a:srgbClr val="E28C05"/>
      </a:accent6>
      <a:hlink>
        <a:srgbClr val="003892"/>
      </a:hlink>
      <a:folHlink>
        <a:srgbClr val="0091C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for staff 2016</Template>
  <TotalTime>442</TotalTime>
  <Words>1458</Words>
  <Application>Microsoft Office PowerPoint</Application>
  <PresentationFormat>On-screen Show (4:3)</PresentationFormat>
  <Paragraphs>162</Paragraphs>
  <Slides>24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Presentation template for staff 2016</vt:lpstr>
      <vt:lpstr>Bristol Tuberculosis Nursing Team</vt:lpstr>
      <vt:lpstr>PowerPoint Presentation</vt:lpstr>
      <vt:lpstr>Treatment Adherence</vt:lpstr>
      <vt:lpstr>Factors influencing treatment adherence</vt:lpstr>
      <vt:lpstr>Lost to follow-up</vt:lpstr>
      <vt:lpstr>PowerPoint Presentation</vt:lpstr>
      <vt:lpstr>Pathway 2 and 3 toolkit</vt:lpstr>
      <vt:lpstr>PowerPoint Presentation</vt:lpstr>
      <vt:lpstr>Thrice weekly/ weekly DOTs</vt:lpstr>
      <vt:lpstr>Pharmacy DOT</vt:lpstr>
      <vt:lpstr>Video Observed Therapy</vt:lpstr>
      <vt:lpstr>VOT- How  it works</vt:lpstr>
      <vt:lpstr>VOT Trial</vt:lpstr>
      <vt:lpstr>Highlights of the trial</vt:lpstr>
      <vt:lpstr>Results</vt:lpstr>
      <vt:lpstr>Results cont:</vt:lpstr>
      <vt:lpstr>Conclusions</vt:lpstr>
      <vt:lpstr>Patient views on VOTs</vt:lpstr>
      <vt:lpstr>Continued</vt:lpstr>
      <vt:lpstr>Adherence to treatment Summary</vt:lpstr>
      <vt:lpstr>PowerPoint Presentation</vt:lpstr>
      <vt:lpstr>PowerPoint Presentation</vt:lpstr>
      <vt:lpstr>                 Thank you</vt:lpstr>
      <vt:lpstr>PowerPoint Presentation</vt:lpstr>
    </vt:vector>
  </TitlesOfParts>
  <Company>NHS South West Commissioning Support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Rodgers Nicola (Bristol Community Health)</dc:creator>
  <cp:lastModifiedBy>Jones, Rachel</cp:lastModifiedBy>
  <cp:revision>39</cp:revision>
  <dcterms:created xsi:type="dcterms:W3CDTF">2016-10-24T11:23:52Z</dcterms:created>
  <dcterms:modified xsi:type="dcterms:W3CDTF">2018-03-07T14:32:54Z</dcterms:modified>
</cp:coreProperties>
</file>