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0" r:id="rId2"/>
    <p:sldId id="307" r:id="rId3"/>
    <p:sldId id="308" r:id="rId4"/>
    <p:sldId id="300" r:id="rId5"/>
    <p:sldId id="285" r:id="rId6"/>
    <p:sldId id="282" r:id="rId7"/>
    <p:sldId id="291" r:id="rId8"/>
    <p:sldId id="275" r:id="rId9"/>
    <p:sldId id="258" r:id="rId10"/>
    <p:sldId id="259" r:id="rId11"/>
    <p:sldId id="292" r:id="rId12"/>
    <p:sldId id="272" r:id="rId13"/>
    <p:sldId id="297" r:id="rId14"/>
    <p:sldId id="303" r:id="rId15"/>
    <p:sldId id="283" r:id="rId16"/>
    <p:sldId id="302" r:id="rId17"/>
    <p:sldId id="271" r:id="rId18"/>
    <p:sldId id="293" r:id="rId19"/>
    <p:sldId id="294" r:id="rId20"/>
    <p:sldId id="280" r:id="rId21"/>
    <p:sldId id="301" r:id="rId22"/>
    <p:sldId id="304" r:id="rId23"/>
    <p:sldId id="305" r:id="rId2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0" autoAdjust="0"/>
    <p:restoredTop sz="86796" autoAdjust="0"/>
  </p:normalViewPr>
  <p:slideViewPr>
    <p:cSldViewPr>
      <p:cViewPr>
        <p:scale>
          <a:sx n="98" d="100"/>
          <a:sy n="98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835C-6F04-43C6-800B-3AA7848D65D8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56E47-3BAC-4BF7-94D0-BAB2A920A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36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D3FAF-1DA4-4821-955B-F89BEBD5391F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1E43D-0E75-4CDB-855C-B9BAAF4E643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938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ILD’s are</a:t>
            </a:r>
            <a:r>
              <a:rPr lang="en-GB" baseline="0" dirty="0" smtClean="0"/>
              <a:t> not common conditions – pts have a need for information</a:t>
            </a: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ILD nurse should be available at all</a:t>
            </a:r>
            <a:r>
              <a:rPr lang="en-GB" baseline="0" dirty="0" smtClean="0"/>
              <a:t> stages of the pathway to provide information  about investigations, diagnosis and management to pts and carers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E43D-0E75-4CDB-855C-B9BAAF4E643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Pts will have full </a:t>
            </a:r>
            <a:r>
              <a:rPr lang="en-GB" dirty="0" err="1" smtClean="0"/>
              <a:t>pfts</a:t>
            </a:r>
            <a:r>
              <a:rPr lang="en-GB" dirty="0" smtClean="0"/>
              <a:t> and 6 </a:t>
            </a:r>
            <a:r>
              <a:rPr lang="en-GB" dirty="0" err="1" smtClean="0"/>
              <a:t>mwt</a:t>
            </a:r>
            <a:r>
              <a:rPr lang="en-GB" dirty="0" smtClean="0"/>
              <a:t> at each clinic review as</a:t>
            </a:r>
            <a:r>
              <a:rPr lang="en-GB" baseline="0" dirty="0" smtClean="0"/>
              <a:t> an objective assessment – if gas transfer reduced – perform an </a:t>
            </a:r>
            <a:r>
              <a:rPr lang="en-GB" baseline="0" dirty="0" err="1" smtClean="0"/>
              <a:t>abg</a:t>
            </a:r>
            <a:r>
              <a:rPr lang="en-GB" baseline="0" dirty="0" smtClean="0"/>
              <a:t> on air.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E43D-0E75-4CDB-855C-B9BAAF4E643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Oxygen therapy is a particularly important</a:t>
            </a:r>
            <a:r>
              <a:rPr lang="en-GB" baseline="0" dirty="0" smtClean="0"/>
              <a:t> intervention. Patients will typically require ambulatory oxygen before long term oxygen therapy. </a:t>
            </a:r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Resting </a:t>
            </a:r>
            <a:r>
              <a:rPr lang="en-GB" baseline="0" dirty="0" err="1" smtClean="0"/>
              <a:t>sats</a:t>
            </a:r>
            <a:r>
              <a:rPr lang="en-GB" baseline="0" dirty="0" smtClean="0"/>
              <a:t> are not a good indicator of oxygen </a:t>
            </a:r>
            <a:r>
              <a:rPr lang="en-GB" baseline="0" dirty="0" err="1" smtClean="0"/>
              <a:t>desaturation</a:t>
            </a:r>
            <a:r>
              <a:rPr lang="en-GB" baseline="0" dirty="0" smtClean="0"/>
              <a:t> on exercise, and the 6 </a:t>
            </a:r>
            <a:r>
              <a:rPr lang="en-GB" baseline="0" dirty="0" err="1" smtClean="0"/>
              <a:t>mwt</a:t>
            </a:r>
            <a:r>
              <a:rPr lang="en-GB" baseline="0" dirty="0" smtClean="0"/>
              <a:t> is essential as some pts will significantly </a:t>
            </a:r>
            <a:r>
              <a:rPr lang="en-GB" baseline="0" dirty="0" err="1" smtClean="0"/>
              <a:t>desaturate</a:t>
            </a:r>
            <a:r>
              <a:rPr lang="en-GB" baseline="0" dirty="0" smtClean="0"/>
              <a:t>, in particular those with IPF       </a:t>
            </a:r>
            <a:r>
              <a:rPr lang="en-GB" dirty="0" smtClean="0"/>
              <a:t>May not stop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desaturation</a:t>
            </a:r>
            <a:r>
              <a:rPr lang="en-GB" baseline="0" dirty="0" smtClean="0"/>
              <a:t> but will raise the baseline oxygen level and enable faster recovery rate, improving exercise performance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Many pts will have a threshold for using ambulatory oxygen – and may prefer to pace activity</a:t>
            </a:r>
            <a:r>
              <a:rPr lang="en-GB" baseline="0" dirty="0" smtClean="0"/>
              <a:t> in the first instance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The greater the exertion, the greater the fall in saturation so pacing activity is vital</a:t>
            </a: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baseline="0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Anxiety about</a:t>
            </a:r>
            <a:r>
              <a:rPr lang="en-GB" baseline="0" dirty="0" smtClean="0"/>
              <a:t> running out</a:t>
            </a: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Consider location, transport links, close to amenities</a:t>
            </a:r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Think about facilities, steps, access, weather – too hot/cold – can I fly?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We are fortunate to have the support of </a:t>
            </a:r>
            <a:r>
              <a:rPr lang="en-GB" dirty="0" err="1" smtClean="0"/>
              <a:t>st</a:t>
            </a:r>
            <a:r>
              <a:rPr lang="en-GB" dirty="0" smtClean="0"/>
              <a:t> peters hospice to advise on symptom control</a:t>
            </a:r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FAB course</a:t>
            </a:r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Always consider cause for SOB --  Differential diagnosis – cough – GORD, post nasal drip, PE,</a:t>
            </a:r>
            <a:r>
              <a:rPr lang="en-GB" baseline="0" dirty="0" smtClean="0"/>
              <a:t> PH</a:t>
            </a:r>
          </a:p>
          <a:p>
            <a:pPr eaLnBrk="1" hangingPunct="1">
              <a:spcBef>
                <a:spcPct val="0"/>
              </a:spcBef>
            </a:pPr>
            <a:r>
              <a:rPr lang="en-GB" baseline="0" dirty="0" smtClean="0"/>
              <a:t>Frequent infections in those on immunosuppressive therapy</a:t>
            </a: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Pts may be admitted with </a:t>
            </a:r>
            <a:r>
              <a:rPr lang="en-GB" dirty="0" err="1" smtClean="0"/>
              <a:t>resp</a:t>
            </a:r>
            <a:r>
              <a:rPr lang="en-GB" dirty="0" smtClean="0"/>
              <a:t> failure</a:t>
            </a:r>
            <a:r>
              <a:rPr lang="en-GB" baseline="0" dirty="0" smtClean="0"/>
              <a:t> and require high flow humid oxygen.  </a:t>
            </a:r>
          </a:p>
          <a:p>
            <a:pPr eaLnBrk="1" hangingPunct="1">
              <a:spcBef>
                <a:spcPct val="0"/>
              </a:spcBef>
            </a:pPr>
            <a:r>
              <a:rPr lang="en-GB" dirty="0" err="1" smtClean="0"/>
              <a:t>Venturi</a:t>
            </a:r>
            <a:r>
              <a:rPr lang="en-GB" dirty="0" smtClean="0"/>
              <a:t> barrels for masks – 28% white 4 l, 35% yellow  8l, 40%  red  10 l, 60% green 15l/min</a:t>
            </a:r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Med </a:t>
            </a:r>
            <a:r>
              <a:rPr lang="en-GB" dirty="0" err="1" smtClean="0"/>
              <a:t>conc</a:t>
            </a:r>
            <a:r>
              <a:rPr lang="en-GB" dirty="0" smtClean="0"/>
              <a:t> face mask – 35-60% oxygen depending upon flow and breathing rate of pt</a:t>
            </a:r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Try on ward for comfort  although</a:t>
            </a:r>
            <a:r>
              <a:rPr lang="en-GB" baseline="0" dirty="0" smtClean="0"/>
              <a:t> pts might initially want to die at home, with inc o2 needs and sob, being in hospital a good option – feel safe</a:t>
            </a: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When considering transplantation – many pts</a:t>
            </a:r>
            <a:r>
              <a:rPr lang="en-GB" baseline="0" dirty="0" smtClean="0"/>
              <a:t> are older, can have co-morbidities, so rarely an option</a:t>
            </a:r>
          </a:p>
          <a:p>
            <a:pPr eaLnBrk="1" hangingPunct="1">
              <a:spcBef>
                <a:spcPct val="0"/>
              </a:spcBef>
            </a:pPr>
            <a:r>
              <a:rPr lang="en-GB" baseline="0" dirty="0" smtClean="0"/>
              <a:t>Early referral is advisable</a:t>
            </a: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Started our group </a:t>
            </a:r>
            <a:r>
              <a:rPr lang="en-GB" dirty="0" err="1" smtClean="0"/>
              <a:t>feb</a:t>
            </a:r>
            <a:r>
              <a:rPr lang="en-GB" dirty="0" smtClean="0"/>
              <a:t> 2013, and meet 2 monthly</a:t>
            </a:r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7776E-A700-4156-91C7-ACB7DC77A46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E7BB8-C8DD-4D2B-A333-6C9222FD1063}" type="datetimeFigureOut">
              <a:rPr lang="en-GB" smtClean="0"/>
              <a:pPr/>
              <a:t>14/05/2018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490D6-443B-4F9D-A8C4-DDE4522784F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hyperlink" Target="https://www.nice.org.uk/guidance/qs79/chapter/quality-statement-1-diagnosis-of-idiopathic-pulmonary-fibrosis#quality-statement-1-diagnosis-of-idiopathic-pulmonary-fibrosis" TargetMode="External"/><Relationship Id="rId7" Type="http://schemas.openxmlformats.org/officeDocument/2006/relationships/hyperlink" Target="https://www.nice.org.uk/guidance/qs79/chapter/quality-statement-5-palliative-care#quality-statement-5-palliative-care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www.nice.org.uk/guidance/qs79/chapter/quality-statement-4-pulmonary-rehabilitation#quality-statement-4-pulmonary-rehabilitation" TargetMode="External"/><Relationship Id="rId5" Type="http://schemas.openxmlformats.org/officeDocument/2006/relationships/hyperlink" Target="https://www.nice.org.uk/guidance/qs79/chapter/quality-statement-3-assessment-for-oxygen-therapy#quality-statement-3-assessment-for-oxygen-therapy" TargetMode="External"/><Relationship Id="rId4" Type="http://schemas.openxmlformats.org/officeDocument/2006/relationships/hyperlink" Target="https://www.nice.org.uk/guidance/qs79/chapter/quality-statement-2-access-to-a-specialist-nurse#quality-statement-2-access-to-a-specialist-nurs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0.jpeg"/><Relationship Id="rId5" Type="http://schemas.openxmlformats.org/officeDocument/2006/relationships/hyperlink" Target="http://www.portableoxygen.co.uk/custom/upload/images/productimages/inogenoneg3/inogenOneg3_large.jpg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lf.org.uk/" TargetMode="External"/><Relationship Id="rId3" Type="http://schemas.openxmlformats.org/officeDocument/2006/relationships/notesSlide" Target="../notesSlides/notesSlide19.xml"/><Relationship Id="rId7" Type="http://schemas.openxmlformats.org/officeDocument/2006/relationships/hyperlink" Target="http://www.pulmonaryfibrosis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hyperlink" Target="http://www.actionpulmonaryfibrosis.org/" TargetMode="External"/><Relationship Id="rId5" Type="http://schemas.openxmlformats.org/officeDocument/2006/relationships/hyperlink" Target="http://www.pulmonaryfibrosis.uk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1.png"/><Relationship Id="rId4" Type="http://schemas.openxmlformats.org/officeDocument/2006/relationships/hyperlink" Target="http://www.brit-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2088232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smtClean="0"/>
              <a:t>Role of the ILD Nurse in </a:t>
            </a:r>
            <a:br>
              <a:rPr lang="en-GB" sz="4000" smtClean="0"/>
            </a:br>
            <a:r>
              <a:rPr lang="en-GB" sz="4000" smtClean="0"/>
              <a:t>Management of patient with ILD</a:t>
            </a:r>
            <a:endParaRPr lang="en-GB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1" y="1124745"/>
            <a:ext cx="8425061" cy="252028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3064" y="150847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30731" y="3203683"/>
            <a:ext cx="37855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Michelle Morales</a:t>
            </a:r>
          </a:p>
          <a:p>
            <a:r>
              <a:rPr lang="en-GB" dirty="0" smtClean="0"/>
              <a:t>Naomi Rippon</a:t>
            </a:r>
          </a:p>
          <a:p>
            <a:r>
              <a:rPr lang="en-GB" dirty="0" smtClean="0"/>
              <a:t>ILD Specialist Nurses</a:t>
            </a:r>
          </a:p>
          <a:p>
            <a:endParaRPr lang="en-GB" dirty="0"/>
          </a:p>
          <a:p>
            <a:r>
              <a:rPr lang="en-GB" dirty="0" smtClean="0"/>
              <a:t>Bristol Interstitial Lung Disease Service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NICE Quality Standards </a:t>
            </a:r>
            <a:br>
              <a:rPr lang="en-GB" sz="2800" dirty="0" smtClean="0"/>
            </a:br>
            <a:r>
              <a:rPr lang="en-GB" sz="2800" dirty="0" smtClean="0"/>
              <a:t>Idiopathic Pulmonary Fibrosis (QS79) January 2015</a:t>
            </a:r>
            <a:br>
              <a:rPr lang="en-GB" sz="2800" dirty="0" smtClean="0"/>
            </a:br>
            <a:r>
              <a:rPr lang="en-GB" sz="2800" dirty="0" smtClean="0"/>
              <a:t>List of quality statements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>
                <a:hlinkClick r:id="rId3"/>
              </a:rPr>
              <a:t>Statement 1</a:t>
            </a:r>
            <a:r>
              <a:rPr lang="en-GB" dirty="0"/>
              <a:t>. People are diagnosed with idiopathic pulmonary fibrosis only with the consensus of a multidisciplinary team with expertise in interstitial lung disease.</a:t>
            </a:r>
          </a:p>
          <a:p>
            <a:r>
              <a:rPr lang="en-GB" dirty="0">
                <a:hlinkClick r:id="rId4"/>
              </a:rPr>
              <a:t>Statement 2</a:t>
            </a:r>
            <a:r>
              <a:rPr lang="en-GB" dirty="0"/>
              <a:t>. People with idiopathic pulmonary fibrosis have an interstitial lung disease specialist nurse available to them.</a:t>
            </a:r>
          </a:p>
          <a:p>
            <a:r>
              <a:rPr lang="en-GB" dirty="0">
                <a:hlinkClick r:id="rId5"/>
              </a:rPr>
              <a:t>Statement 3</a:t>
            </a:r>
            <a:r>
              <a:rPr lang="en-GB" dirty="0"/>
              <a:t>. People with idiopathic pulmonary fibrosis have an assessment for home and ambulatory oxygen therapy at each follow up appointment and before they leave hospital following an exacerbation of the disease.</a:t>
            </a:r>
          </a:p>
          <a:p>
            <a:r>
              <a:rPr lang="en-GB" dirty="0">
                <a:hlinkClick r:id="rId6"/>
              </a:rPr>
              <a:t>Statement 4</a:t>
            </a:r>
            <a:r>
              <a:rPr lang="en-GB" dirty="0"/>
              <a:t>. Pulmonary rehabilitation programmes provide services that are designed specifically for idiopathic pulmonary fibrosis.</a:t>
            </a:r>
          </a:p>
          <a:p>
            <a:r>
              <a:rPr lang="en-GB" dirty="0">
                <a:hlinkClick r:id="rId7"/>
              </a:rPr>
              <a:t>Statement 5</a:t>
            </a:r>
            <a:r>
              <a:rPr lang="en-GB" dirty="0"/>
              <a:t>. People with idiopathic pulmonary fibrosis and their families and carers have access to services that meet their palliative care needs.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624"/>
            <a:ext cx="5746750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916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of the ILD CNS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Information and education – develop a rapport</a:t>
            </a:r>
          </a:p>
          <a:p>
            <a:r>
              <a:rPr lang="en-GB" dirty="0"/>
              <a:t>Co-ordinate and navigate care, encourage normality</a:t>
            </a:r>
          </a:p>
          <a:p>
            <a:r>
              <a:rPr lang="en-GB" dirty="0"/>
              <a:t>Identify for clinical trials</a:t>
            </a:r>
          </a:p>
          <a:p>
            <a:r>
              <a:rPr lang="en-GB" dirty="0"/>
              <a:t>Benefits advice</a:t>
            </a:r>
          </a:p>
          <a:p>
            <a:r>
              <a:rPr lang="en-GB" dirty="0"/>
              <a:t>Referral to early PR which is tailored to the individual needs </a:t>
            </a:r>
          </a:p>
          <a:p>
            <a:r>
              <a:rPr lang="en-GB" dirty="0"/>
              <a:t>Telephone advice: medication, symptom management </a:t>
            </a:r>
            <a:r>
              <a:rPr lang="en-GB" dirty="0" err="1"/>
              <a:t>etc</a:t>
            </a:r>
            <a:endParaRPr lang="en-GB" dirty="0"/>
          </a:p>
          <a:p>
            <a:r>
              <a:rPr lang="en-GB" dirty="0"/>
              <a:t>Oxygen review at every clinic and </a:t>
            </a:r>
            <a:r>
              <a:rPr lang="en-GB" dirty="0" smtClean="0"/>
              <a:t>in patient </a:t>
            </a:r>
            <a:r>
              <a:rPr lang="en-GB" dirty="0"/>
              <a:t>episode / travel advice</a:t>
            </a:r>
          </a:p>
          <a:p>
            <a:r>
              <a:rPr lang="en-GB" dirty="0"/>
              <a:t>“Safety net”  refer to and maintain effective communication between HCP’s  in primary/secondary care, social care referral</a:t>
            </a:r>
          </a:p>
          <a:p>
            <a:r>
              <a:rPr lang="en-GB" dirty="0"/>
              <a:t>Counselling for assessment for lung transplant</a:t>
            </a:r>
          </a:p>
          <a:p>
            <a:r>
              <a:rPr lang="en-GB" dirty="0"/>
              <a:t>Liaise with palliative care services throughout the </a:t>
            </a:r>
            <a:r>
              <a:rPr lang="en-GB" dirty="0" err="1"/>
              <a:t>pt</a:t>
            </a:r>
            <a:r>
              <a:rPr lang="en-GB" dirty="0"/>
              <a:t> journey and refer early.  Focus on improving symptoms of SOB, cough, fatigue and improves QOL. IPF is predictably unpredictable!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824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820472" cy="1008112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What do our patients want to know</a:t>
            </a:r>
            <a:r>
              <a:rPr lang="en-GB" sz="3600" dirty="0" smtClean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 rtlCol="0">
            <a:normAutofit fontScale="25000" lnSpcReduction="20000"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5900" dirty="0" smtClean="0"/>
          </a:p>
          <a:p>
            <a:pPr>
              <a:defRPr/>
            </a:pPr>
            <a:r>
              <a:rPr lang="en-GB" sz="11200" dirty="0" smtClean="0"/>
              <a:t>Why am I breathless?</a:t>
            </a:r>
          </a:p>
          <a:p>
            <a:pPr>
              <a:defRPr/>
            </a:pPr>
            <a:r>
              <a:rPr lang="en-GB" sz="11200" dirty="0" smtClean="0"/>
              <a:t>Why is my cough so troublesome?</a:t>
            </a:r>
          </a:p>
          <a:p>
            <a:pPr>
              <a:defRPr/>
            </a:pPr>
            <a:r>
              <a:rPr lang="en-GB" sz="11200" dirty="0" smtClean="0"/>
              <a:t>What is wrong with me?</a:t>
            </a:r>
          </a:p>
          <a:p>
            <a:pPr>
              <a:defRPr/>
            </a:pPr>
            <a:r>
              <a:rPr lang="en-GB" sz="11200" dirty="0" smtClean="0"/>
              <a:t>What treatment is available?</a:t>
            </a:r>
          </a:p>
          <a:p>
            <a:pPr>
              <a:defRPr/>
            </a:pPr>
            <a:r>
              <a:rPr lang="en-GB" sz="11200" dirty="0" smtClean="0"/>
              <a:t>What can I expect to happen in the future?</a:t>
            </a:r>
          </a:p>
          <a:p>
            <a:pPr>
              <a:defRPr/>
            </a:pPr>
            <a:r>
              <a:rPr lang="en-GB" sz="11200" dirty="0" smtClean="0"/>
              <a:t>How bad might this get?</a:t>
            </a:r>
          </a:p>
          <a:p>
            <a:pPr>
              <a:defRPr/>
            </a:pPr>
            <a:r>
              <a:rPr lang="en-GB" sz="11200" dirty="0" smtClean="0"/>
              <a:t>How can I help myself?</a:t>
            </a:r>
          </a:p>
          <a:p>
            <a:pPr>
              <a:defRPr/>
            </a:pPr>
            <a:endParaRPr lang="en-GB" sz="11200" dirty="0" smtClean="0"/>
          </a:p>
          <a:p>
            <a:pPr>
              <a:defRPr/>
            </a:pPr>
            <a:endParaRPr lang="en-GB" sz="11200" dirty="0" smtClean="0"/>
          </a:p>
          <a:p>
            <a:pPr>
              <a:defRPr/>
            </a:pPr>
            <a:endParaRPr lang="en-GB" sz="112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buNone/>
              <a:defRPr/>
            </a:pPr>
            <a:r>
              <a:rPr lang="en-GB" sz="1600" dirty="0" smtClean="0"/>
              <a:t> 				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pPr eaLnBrk="1" hangingPunct="1"/>
            <a:r>
              <a:rPr lang="en-GB" dirty="0" smtClean="0"/>
              <a:t>         </a:t>
            </a:r>
          </a:p>
        </p:txBody>
      </p:sp>
      <p:sp>
        <p:nvSpPr>
          <p:cNvPr id="9220" name="TextBox 11"/>
          <p:cNvSpPr txBox="1">
            <a:spLocks noChangeArrowheads="1"/>
          </p:cNvSpPr>
          <p:nvPr/>
        </p:nvSpPr>
        <p:spPr bwMode="auto">
          <a:xfrm>
            <a:off x="899592" y="1196752"/>
            <a:ext cx="1800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Build relationship</a:t>
            </a:r>
          </a:p>
        </p:txBody>
      </p:sp>
      <p:sp>
        <p:nvSpPr>
          <p:cNvPr id="9224" name="TextBox 16"/>
          <p:cNvSpPr txBox="1">
            <a:spLocks noChangeArrowheads="1"/>
          </p:cNvSpPr>
          <p:nvPr/>
        </p:nvSpPr>
        <p:spPr bwMode="auto">
          <a:xfrm rot="10800000" flipV="1">
            <a:off x="5436096" y="4479213"/>
            <a:ext cx="32403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000" dirty="0" smtClean="0"/>
              <a:t>                                        Benefits advice / Blue </a:t>
            </a:r>
            <a:r>
              <a:rPr lang="en-GB" sz="2000" dirty="0"/>
              <a:t>badge</a:t>
            </a:r>
          </a:p>
        </p:txBody>
      </p:sp>
      <p:sp>
        <p:nvSpPr>
          <p:cNvPr id="9225" name="TextBox 17"/>
          <p:cNvSpPr txBox="1">
            <a:spLocks noChangeArrowheads="1"/>
          </p:cNvSpPr>
          <p:nvPr/>
        </p:nvSpPr>
        <p:spPr bwMode="auto">
          <a:xfrm rot="10800000" flipV="1">
            <a:off x="395536" y="3176445"/>
            <a:ext cx="27363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Review symptoms, cough and breathlessness</a:t>
            </a:r>
          </a:p>
        </p:txBody>
      </p:sp>
      <p:sp>
        <p:nvSpPr>
          <p:cNvPr id="9226" name="TextBox 18"/>
          <p:cNvSpPr txBox="1">
            <a:spLocks noChangeArrowheads="1"/>
          </p:cNvSpPr>
          <p:nvPr/>
        </p:nvSpPr>
        <p:spPr bwMode="auto">
          <a:xfrm>
            <a:off x="1763688" y="260648"/>
            <a:ext cx="56880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dirty="0" smtClean="0"/>
              <a:t>		</a:t>
            </a:r>
            <a:endParaRPr lang="en-GB" sz="4000" dirty="0"/>
          </a:p>
        </p:txBody>
      </p:sp>
      <p:sp>
        <p:nvSpPr>
          <p:cNvPr id="9228" name="TextBox 20"/>
          <p:cNvSpPr txBox="1">
            <a:spLocks noChangeArrowheads="1"/>
          </p:cNvSpPr>
          <p:nvPr/>
        </p:nvSpPr>
        <p:spPr bwMode="auto">
          <a:xfrm>
            <a:off x="5292080" y="1052736"/>
            <a:ext cx="2376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 smtClean="0"/>
              <a:t> </a:t>
            </a:r>
            <a:endParaRPr lang="en-GB" sz="2000" dirty="0"/>
          </a:p>
        </p:txBody>
      </p:sp>
      <p:sp>
        <p:nvSpPr>
          <p:cNvPr id="9234" name="TextBox 27"/>
          <p:cNvSpPr txBox="1">
            <a:spLocks noChangeArrowheads="1"/>
          </p:cNvSpPr>
          <p:nvPr/>
        </p:nvSpPr>
        <p:spPr bwMode="auto">
          <a:xfrm>
            <a:off x="539552" y="4293096"/>
            <a:ext cx="2376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000" dirty="0"/>
              <a:t>Holiday advice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1988840"/>
            <a:ext cx="3131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Explanation of  investigations + -diagnosis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3059832" y="112474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Discuss significance of PFT’s and 6 MWT</a:t>
            </a:r>
            <a:endParaRPr lang="en-GB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5940152" y="1556793"/>
            <a:ext cx="28083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2000" dirty="0" smtClean="0"/>
              <a:t>Goal – to keep active and maintain normality</a:t>
            </a:r>
            <a:endParaRPr lang="en-GB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256490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2000" dirty="0" smtClean="0"/>
              <a:t>Refer for P Rehab</a:t>
            </a:r>
            <a:endParaRPr lang="en-GB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580112" y="3068960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Advice re flu/ pneumonia vac</a:t>
            </a:r>
          </a:p>
          <a:p>
            <a:pPr algn="ctr"/>
            <a:r>
              <a:rPr lang="en-GB" sz="2000" dirty="0" smtClean="0"/>
              <a:t>Rescue </a:t>
            </a:r>
            <a:r>
              <a:rPr lang="en-GB" sz="2000" dirty="0" err="1" smtClean="0"/>
              <a:t>ab’s</a:t>
            </a:r>
            <a:endParaRPr lang="en-GB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868144" y="3861048"/>
            <a:ext cx="3275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Oxygen assessment / review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39752" y="332656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Clinic review</a:t>
            </a:r>
            <a:endParaRPr lang="en-GB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486916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nutrition</a:t>
            </a:r>
            <a:endParaRPr lang="en-GB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123728" y="5229200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Refer/liaison with com matron, OT, </a:t>
            </a:r>
            <a:r>
              <a:rPr lang="en-GB" sz="2000" dirty="0" err="1" smtClean="0"/>
              <a:t>physio</a:t>
            </a:r>
            <a:r>
              <a:rPr lang="en-GB" sz="2000" dirty="0" smtClean="0"/>
              <a:t>, D/N, SW, hospice services, SS  etc</a:t>
            </a:r>
            <a:endParaRPr lang="en-GB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6084168" y="537321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Transplant consideration</a:t>
            </a:r>
            <a:endParaRPr lang="en-GB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589240"/>
            <a:ext cx="212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Lifestyle changes</a:t>
            </a:r>
            <a:endParaRPr lang="en-GB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1835696" y="472514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BTS registry</a:t>
            </a:r>
            <a:endParaRPr lang="en-GB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5004048" y="5805264"/>
            <a:ext cx="4139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Fear of dependence on others</a:t>
            </a:r>
          </a:p>
          <a:p>
            <a:pPr algn="ctr"/>
            <a:r>
              <a:rPr lang="en-GB" sz="2000" dirty="0" smtClean="0"/>
              <a:t>Unpredictable future with advancing</a:t>
            </a:r>
          </a:p>
          <a:p>
            <a:pPr algn="ctr"/>
            <a:r>
              <a:rPr lang="en-GB" sz="2000" dirty="0" smtClean="0"/>
              <a:t> disease</a:t>
            </a:r>
            <a:endParaRPr lang="en-GB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539552" y="616530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Identify exacerbations</a:t>
            </a:r>
            <a:endParaRPr lang="en-GB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6228184" y="4293096"/>
            <a:ext cx="2915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Smoking cessation</a:t>
            </a:r>
            <a:endParaRPr lang="en-GB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971600" y="2780928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Financial implications</a:t>
            </a:r>
            <a:endParaRPr lang="en-GB" sz="2000" dirty="0"/>
          </a:p>
        </p:txBody>
      </p:sp>
      <p:pic>
        <p:nvPicPr>
          <p:cNvPr id="28" name="Picture 21" descr="breathl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060848"/>
            <a:ext cx="20955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6444208" y="1124744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Consider clinical trials</a:t>
            </a:r>
            <a:endParaRPr lang="en-GB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491880" y="636535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ACP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0" y="0"/>
          <a:ext cx="439102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Acrobat Document" r:id="rId5" imgW="4852800" imgH="6849720" progId="AcroExch.Document.7">
                  <p:embed/>
                </p:oleObj>
              </mc:Choice>
              <mc:Fallback>
                <p:oleObj name="Acrobat Document" r:id="rId5" imgW="4852800" imgH="6849720" progId="AcroExch.Document.7">
                  <p:embed/>
                  <p:pic>
                    <p:nvPicPr>
                      <p:cNvPr id="0" name="Picture 6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391025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Line 40"/>
          <p:cNvSpPr>
            <a:spLocks noChangeShapeType="1"/>
          </p:cNvSpPr>
          <p:nvPr/>
        </p:nvSpPr>
        <p:spPr bwMode="auto">
          <a:xfrm>
            <a:off x="4572000" y="1125538"/>
            <a:ext cx="4572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0" name="Line 41"/>
          <p:cNvSpPr>
            <a:spLocks noChangeShapeType="1"/>
          </p:cNvSpPr>
          <p:nvPr/>
        </p:nvSpPr>
        <p:spPr bwMode="auto">
          <a:xfrm>
            <a:off x="4572000" y="2141538"/>
            <a:ext cx="4572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1" name="Line 42"/>
          <p:cNvSpPr>
            <a:spLocks noChangeShapeType="1"/>
          </p:cNvSpPr>
          <p:nvPr/>
        </p:nvSpPr>
        <p:spPr bwMode="auto">
          <a:xfrm>
            <a:off x="4572000" y="1125538"/>
            <a:ext cx="0" cy="10160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2" name="Line 43"/>
          <p:cNvSpPr>
            <a:spLocks noChangeShapeType="1"/>
          </p:cNvSpPr>
          <p:nvPr/>
        </p:nvSpPr>
        <p:spPr bwMode="auto">
          <a:xfrm>
            <a:off x="9144000" y="1125538"/>
            <a:ext cx="0" cy="10160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3" name="Line 16"/>
          <p:cNvSpPr>
            <a:spLocks noChangeShapeType="1"/>
          </p:cNvSpPr>
          <p:nvPr/>
        </p:nvSpPr>
        <p:spPr bwMode="auto">
          <a:xfrm>
            <a:off x="4500563" y="0"/>
            <a:ext cx="4643437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en-GB"/>
          </a:p>
        </p:txBody>
      </p:sp>
      <p:sp>
        <p:nvSpPr>
          <p:cNvPr id="1034" name="Line 18"/>
          <p:cNvSpPr>
            <a:spLocks noChangeShapeType="1"/>
          </p:cNvSpPr>
          <p:nvPr/>
        </p:nvSpPr>
        <p:spPr bwMode="auto">
          <a:xfrm>
            <a:off x="4500563" y="0"/>
            <a:ext cx="0" cy="51752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en-GB"/>
          </a:p>
        </p:txBody>
      </p:sp>
      <p:sp>
        <p:nvSpPr>
          <p:cNvPr id="1035" name="Line 19"/>
          <p:cNvSpPr>
            <a:spLocks noChangeShapeType="1"/>
          </p:cNvSpPr>
          <p:nvPr/>
        </p:nvSpPr>
        <p:spPr bwMode="auto">
          <a:xfrm>
            <a:off x="9144000" y="0"/>
            <a:ext cx="0" cy="51752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en-GB"/>
          </a:p>
        </p:txBody>
      </p:sp>
      <p:sp>
        <p:nvSpPr>
          <p:cNvPr id="1036" name="Line 50"/>
          <p:cNvSpPr>
            <a:spLocks noChangeShapeType="1"/>
          </p:cNvSpPr>
          <p:nvPr/>
        </p:nvSpPr>
        <p:spPr bwMode="auto">
          <a:xfrm>
            <a:off x="4643438" y="1727200"/>
            <a:ext cx="4500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7" name="Line 51"/>
          <p:cNvSpPr>
            <a:spLocks noChangeShapeType="1"/>
          </p:cNvSpPr>
          <p:nvPr/>
        </p:nvSpPr>
        <p:spPr bwMode="auto">
          <a:xfrm>
            <a:off x="4572000" y="1727200"/>
            <a:ext cx="4572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028" name="Object 342"/>
          <p:cNvGraphicFramePr>
            <a:graphicFrameLocks noChangeAspect="1"/>
          </p:cNvGraphicFramePr>
          <p:nvPr/>
        </p:nvGraphicFramePr>
        <p:xfrm>
          <a:off x="4500563" y="0"/>
          <a:ext cx="465296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Acrobat Document" r:id="rId7" imgW="4991400" imgH="6450840" progId="AcroExch.Document.7">
                  <p:embed/>
                </p:oleObj>
              </mc:Choice>
              <mc:Fallback>
                <p:oleObj name="Acrobat Document" r:id="rId7" imgW="4991400" imgH="6450840" progId="AcroExch.Document.7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0"/>
                        <a:ext cx="4652962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8" name="Picture 344" descr="dib5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9338" y="1643063"/>
            <a:ext cx="4284662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345" descr="dib5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9338" y="2781300"/>
            <a:ext cx="42846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75240" cy="1008112"/>
          </a:xfrm>
        </p:spPr>
        <p:txBody>
          <a:bodyPr>
            <a:normAutofit/>
          </a:bodyPr>
          <a:lstStyle/>
          <a:p>
            <a:pPr eaLnBrk="1" hangingPunct="1"/>
            <a:r>
              <a:rPr lang="en-GB" sz="5400" dirty="0" smtClean="0"/>
              <a:t>Oxygen 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425355"/>
          </a:xfrm>
        </p:spPr>
        <p:txBody>
          <a:bodyPr rtlCol="0">
            <a:normAutofit fontScale="775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en-GB" sz="2400" dirty="0" smtClean="0"/>
              <a:t>Oxygen may improve symptoms and QOL but pts may be reluctant to use ambulatory oxygen in the early stages </a:t>
            </a:r>
          </a:p>
          <a:p>
            <a:pPr>
              <a:lnSpc>
                <a:spcPct val="90000"/>
              </a:lnSpc>
              <a:defRPr/>
            </a:pPr>
            <a:endParaRPr lang="en-GB" sz="2400" dirty="0" smtClean="0"/>
          </a:p>
          <a:p>
            <a:pPr>
              <a:lnSpc>
                <a:spcPct val="90000"/>
              </a:lnSpc>
              <a:defRPr/>
            </a:pPr>
            <a:r>
              <a:rPr lang="en-GB" sz="2400" dirty="0" smtClean="0"/>
              <a:t>As disease progresses breathlessness / hypoxia becomes a major problem. Can reduce exercise performance significantly - therefore oxygen is a crucial part of care</a:t>
            </a:r>
          </a:p>
          <a:p>
            <a:pPr>
              <a:lnSpc>
                <a:spcPct val="90000"/>
              </a:lnSpc>
              <a:defRPr/>
            </a:pPr>
            <a:endParaRPr lang="en-GB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O</a:t>
            </a:r>
            <a:r>
              <a:rPr lang="en-US" sz="2400" dirty="0" smtClean="0"/>
              <a:t>xygen therapy is the single most important supportive treatment we can offer patients with progressive ILD, helps to maintain a near-normal quality of life. Can double exercise performance. 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GB" sz="2400" dirty="0"/>
              <a:t>pO2 &lt; 7.3 or below 8kPa with clinical evidence of PH and who are SOB should be considered for palliative oxygen. These individuals may also benefit from an ambulatory supply.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34 </a:t>
            </a:r>
            <a:r>
              <a:rPr lang="en-US" sz="2400" dirty="0" err="1" smtClean="0"/>
              <a:t>pts</a:t>
            </a:r>
            <a:r>
              <a:rPr lang="en-US" sz="2400" dirty="0" smtClean="0"/>
              <a:t> IPF/NSIP ambulatory oxygen improved 6MWD from baseline </a:t>
            </a:r>
            <a:r>
              <a:rPr lang="en-US" sz="2200" dirty="0" smtClean="0"/>
              <a:t>(</a:t>
            </a:r>
            <a:r>
              <a:rPr lang="en-US" sz="2200" dirty="0" err="1" smtClean="0"/>
              <a:t>Visca</a:t>
            </a:r>
            <a:r>
              <a:rPr lang="en-US" sz="2200" dirty="0" smtClean="0"/>
              <a:t> et al 2011</a:t>
            </a:r>
            <a:r>
              <a:rPr lang="en-US" sz="2200" dirty="0"/>
              <a:t>)</a:t>
            </a:r>
            <a:endParaRPr lang="en-US" sz="2200" dirty="0" smtClean="0"/>
          </a:p>
          <a:p>
            <a:pPr>
              <a:lnSpc>
                <a:spcPct val="90000"/>
              </a:lnSpc>
              <a:defRPr/>
            </a:pPr>
            <a:r>
              <a:rPr lang="en-US" sz="2200" dirty="0" smtClean="0"/>
              <a:t>70 IPF pts,  oxygen naïve pts improved walking distance by 80m, those </a:t>
            </a:r>
            <a:r>
              <a:rPr lang="en-US" sz="2200" dirty="0" err="1" smtClean="0"/>
              <a:t>optimised</a:t>
            </a:r>
            <a:r>
              <a:rPr lang="en-US" sz="2200" dirty="0" smtClean="0"/>
              <a:t> on ambulatory  oxygen improved by 16.9m (Hicks et al 2007)</a:t>
            </a:r>
          </a:p>
          <a:p>
            <a:pPr>
              <a:lnSpc>
                <a:spcPct val="90000"/>
              </a:lnSpc>
              <a:defRPr/>
            </a:pPr>
            <a:endParaRPr lang="en-GB" sz="24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28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47248" cy="936104"/>
          </a:xfrm>
        </p:spPr>
        <p:txBody>
          <a:bodyPr>
            <a:normAutofit/>
          </a:bodyPr>
          <a:lstStyle/>
          <a:p>
            <a:pPr eaLnBrk="1" hangingPunct="1"/>
            <a:r>
              <a:rPr lang="en-GB" sz="5400" dirty="0" smtClean="0"/>
              <a:t>Ambulatory oxygen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1700808"/>
            <a:ext cx="88924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Pts generally experience </a:t>
            </a:r>
            <a:r>
              <a:rPr lang="en-GB" sz="2400" dirty="0" err="1" smtClean="0"/>
              <a:t>exertional</a:t>
            </a:r>
            <a:r>
              <a:rPr lang="en-GB" sz="2400" dirty="0" smtClean="0"/>
              <a:t> breathlessness associated with hypoxia and are likely to require ambulatory oxygen before LTOT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Assessment :          6 MWT to assess walking distance, BORG</a:t>
            </a:r>
          </a:p>
          <a:p>
            <a:r>
              <a:rPr lang="en-GB" sz="2400" dirty="0" smtClean="0"/>
              <a:t>                                    </a:t>
            </a:r>
            <a:r>
              <a:rPr lang="en-GB" sz="2400" dirty="0" err="1" smtClean="0"/>
              <a:t>Desaturation</a:t>
            </a:r>
            <a:r>
              <a:rPr lang="en-GB" sz="2400" dirty="0" smtClean="0"/>
              <a:t> of &gt;4%  to a value of &lt; 90%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Titrate O2 to correct exercise </a:t>
            </a:r>
            <a:r>
              <a:rPr lang="en-GB" sz="2400" dirty="0" err="1" smtClean="0"/>
              <a:t>desaturation</a:t>
            </a:r>
            <a:r>
              <a:rPr lang="en-GB" sz="2400" dirty="0" smtClean="0"/>
              <a:t> where possible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May be reluctant to be seen in public with oxygen, pace activity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Signifies disease progression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However, can significantly improve QOL and exercise tolerance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Often require double rate required at rest, </a:t>
            </a:r>
            <a:r>
              <a:rPr lang="en-GB" sz="2400" dirty="0" err="1" smtClean="0"/>
              <a:t>freeflow</a:t>
            </a:r>
            <a:r>
              <a:rPr lang="en-GB" sz="2400" dirty="0" smtClean="0"/>
              <a:t> setting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Assess best mode of delivery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Consider how long O2 supply will last – may require 2 units</a:t>
            </a:r>
          </a:p>
          <a:p>
            <a:endParaRPr lang="en-GB" sz="2400" dirty="0" smtClean="0"/>
          </a:p>
          <a:p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pPr eaLnBrk="1" hangingPunct="1"/>
            <a:r>
              <a:rPr lang="en-GB" dirty="0" smtClean="0"/>
              <a:t>Liquid Oxygen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 descr="liquid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79512" y="1916832"/>
            <a:ext cx="2808312" cy="4217147"/>
          </a:xfrm>
        </p:spPr>
      </p:pic>
      <p:sp>
        <p:nvSpPr>
          <p:cNvPr id="7" name="TextBox 6"/>
          <p:cNvSpPr txBox="1"/>
          <p:nvPr/>
        </p:nvSpPr>
        <p:spPr>
          <a:xfrm>
            <a:off x="2987824" y="1988840"/>
            <a:ext cx="61561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 -183°C     (1l LOX warms up to 860l gas)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1 </a:t>
            </a:r>
            <a:r>
              <a:rPr lang="en-GB" sz="2800" dirty="0" err="1" smtClean="0"/>
              <a:t>dewar</a:t>
            </a:r>
            <a:r>
              <a:rPr lang="en-GB" sz="2800" dirty="0" smtClean="0"/>
              <a:t> = 35,000 l of O2 as gas  (70 </a:t>
            </a:r>
            <a:r>
              <a:rPr lang="en-GB" sz="2800" dirty="0" err="1" smtClean="0"/>
              <a:t>cyl</a:t>
            </a:r>
            <a:r>
              <a:rPr lang="en-GB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Fill unit 30 </a:t>
            </a:r>
            <a:r>
              <a:rPr lang="en-GB" sz="2800" dirty="0" err="1" smtClean="0"/>
              <a:t>mins</a:t>
            </a:r>
            <a:r>
              <a:rPr lang="en-GB" sz="2800" dirty="0" smtClean="0"/>
              <a:t> before going out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Helios: variable flow 1-6 l/min, lasts 1.9 hours at 6 l/min constant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Companion: 0.25 l/min – 15 l/min. Lasts 8 hours at 2 l/min or 2.9 </a:t>
            </a:r>
            <a:r>
              <a:rPr lang="en-GB" sz="2800" dirty="0" err="1" smtClean="0"/>
              <a:t>hrs</a:t>
            </a:r>
            <a:r>
              <a:rPr lang="en-GB" sz="2800" dirty="0" smtClean="0"/>
              <a:t> at 6l/min constant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May require 2 units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Will evaporate if unused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>
            <a:normAutofit/>
          </a:bodyPr>
          <a:lstStyle/>
          <a:p>
            <a:pPr eaLnBrk="1" hangingPunct="1"/>
            <a:r>
              <a:rPr lang="en-GB" dirty="0" smtClean="0"/>
              <a:t>Portable cylinders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arry Bags &amp; Trolley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 flipH="1">
            <a:off x="179512" y="1628800"/>
            <a:ext cx="2608016" cy="2952328"/>
          </a:xfrm>
          <a:noFill/>
        </p:spPr>
      </p:pic>
      <p:sp>
        <p:nvSpPr>
          <p:cNvPr id="7" name="TextBox 6"/>
          <p:cNvSpPr txBox="1"/>
          <p:nvPr/>
        </p:nvSpPr>
        <p:spPr>
          <a:xfrm>
            <a:off x="3203848" y="1988840"/>
            <a:ext cx="5940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430 l cylinder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At 4l/min lasts around 1 hour 45 </a:t>
            </a:r>
            <a:r>
              <a:rPr lang="en-GB" sz="2800" dirty="0" err="1" smtClean="0"/>
              <a:t>mins</a:t>
            </a:r>
            <a:r>
              <a:rPr lang="en-GB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Carry bag or trolley available</a:t>
            </a:r>
            <a:endParaRPr lang="en-GB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dirty="0" smtClean="0"/>
              <a:t>Portable oxygen concentrators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2856"/>
            <a:ext cx="8892480" cy="384929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defRPr/>
            </a:pPr>
            <a:r>
              <a:rPr lang="en-GB" sz="2400" dirty="0" smtClean="0"/>
              <a:t>Not the solution for everyone but can be useful in carefully</a:t>
            </a:r>
          </a:p>
          <a:p>
            <a:pPr>
              <a:buNone/>
              <a:defRPr/>
            </a:pPr>
            <a:r>
              <a:rPr lang="en-GB" sz="2400" dirty="0" smtClean="0"/>
              <a:t>      selected patients</a:t>
            </a:r>
          </a:p>
          <a:p>
            <a:pPr>
              <a:defRPr/>
            </a:pPr>
            <a:r>
              <a:rPr lang="en-GB" sz="2400" dirty="0" smtClean="0"/>
              <a:t>Help to keep active</a:t>
            </a:r>
          </a:p>
          <a:p>
            <a:pPr>
              <a:defRPr/>
            </a:pPr>
            <a:r>
              <a:rPr lang="en-GB" sz="2400" dirty="0" smtClean="0"/>
              <a:t>May use on planes but check battery life</a:t>
            </a:r>
          </a:p>
          <a:p>
            <a:pPr>
              <a:defRPr/>
            </a:pPr>
            <a:r>
              <a:rPr lang="en-GB" sz="2400" b="1" dirty="0" smtClean="0"/>
              <a:t>However…..</a:t>
            </a:r>
            <a:r>
              <a:rPr lang="en-GB" sz="2400" dirty="0" smtClean="0"/>
              <a:t> limitations</a:t>
            </a:r>
          </a:p>
          <a:p>
            <a:pPr>
              <a:defRPr/>
            </a:pPr>
            <a:r>
              <a:rPr lang="en-GB" sz="2400" dirty="0" smtClean="0"/>
              <a:t>Pulsed dose only </a:t>
            </a:r>
            <a:endParaRPr lang="en-GB" sz="2000" dirty="0" smtClean="0"/>
          </a:p>
          <a:p>
            <a:pPr>
              <a:defRPr/>
            </a:pPr>
            <a:endParaRPr lang="en-GB" sz="2000" dirty="0" smtClean="0"/>
          </a:p>
          <a:p>
            <a:pPr>
              <a:defRPr/>
            </a:pPr>
            <a:endParaRPr lang="en-GB" sz="2000" dirty="0" smtClean="0"/>
          </a:p>
          <a:p>
            <a:pPr>
              <a:defRPr/>
            </a:pPr>
            <a:endParaRPr lang="en-GB" sz="20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http://www.portableoxygen.co.uk/custom/upload/images/productimages/inogenoneg3/inogenOneg3_medium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2924944"/>
            <a:ext cx="1584175" cy="158417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GB" dirty="0" smtClean="0"/>
              <a:t>Concentrators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 dirty="0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67744" y="2204864"/>
            <a:ext cx="61206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0-2 l/min and 1-5 l/min, Elite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2-8 l/min  Intensity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Room air passes through sieve bed of </a:t>
            </a:r>
            <a:r>
              <a:rPr lang="en-GB" sz="2400" dirty="0" err="1" smtClean="0"/>
              <a:t>zeolite</a:t>
            </a:r>
            <a:r>
              <a:rPr lang="en-GB" sz="2400" dirty="0" smtClean="0"/>
              <a:t> crystals removing nitrogen and CO2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Piggy back for higher flow rates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Serviced and electric costs re-</a:t>
            </a:r>
            <a:r>
              <a:rPr lang="en-GB" sz="2400" dirty="0" err="1" smtClean="0"/>
              <a:t>imbursed</a:t>
            </a: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Humidification not necessary at low flow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Can use around the home as LTOT and   ambulatory supply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8" name="Picture 4" descr="http://i00.i.aliimg.com/photo/v0/115694924/AirSep_Newlife_elite_Oxygen_Concentrator.jpg"/>
          <p:cNvPicPr>
            <a:picLocks noChangeAspect="1" noChangeArrowheads="1"/>
          </p:cNvPicPr>
          <p:nvPr/>
        </p:nvPicPr>
        <p:blipFill>
          <a:blip r:embed="rId5" cstate="print"/>
          <a:srcRect b="5193"/>
          <a:stretch>
            <a:fillRect/>
          </a:stretch>
        </p:blipFill>
        <p:spPr bwMode="auto">
          <a:xfrm>
            <a:off x="153070" y="1988840"/>
            <a:ext cx="1987147" cy="276157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52128"/>
          </a:xfrm>
        </p:spPr>
        <p:txBody>
          <a:bodyPr>
            <a:normAutofit/>
          </a:bodyPr>
          <a:lstStyle/>
          <a:p>
            <a:pPr eaLnBrk="1" hangingPunct="1"/>
            <a:r>
              <a:rPr lang="en-GB" sz="5400" dirty="0" smtClean="0"/>
              <a:t> Holiday/travel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70527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1844824"/>
            <a:ext cx="896448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Discuss with HCP, fit to fly?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Oxygen in UK and abroad – NHS choices </a:t>
            </a:r>
            <a:r>
              <a:rPr lang="en-GB" sz="2400" dirty="0" err="1" smtClean="0"/>
              <a:t>website,DOH</a:t>
            </a:r>
            <a:r>
              <a:rPr lang="en-GB" sz="2400" dirty="0" smtClean="0"/>
              <a:t>, charges for abroad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DWP for EU re-imbursement if receipts kept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Request assistance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Travel insurance  essential should the individual become ill and need to return home. Check it covers all medical conditions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EHIC (European Health Insurance Card) entitles you to reduced /free medical treatment if you fall ill in Europe – not a replacement for insurance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Emergency treatment and repatriation can be costly !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BLF comprehensive travel pack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514920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200574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773" y="1268760"/>
            <a:ext cx="1430326" cy="96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7427168" cy="1512168"/>
          </a:xfrm>
        </p:spPr>
        <p:txBody>
          <a:bodyPr>
            <a:noAutofit/>
          </a:bodyPr>
          <a:lstStyle/>
          <a:p>
            <a:pPr eaLnBrk="1" hangingPunct="1"/>
            <a:r>
              <a:rPr lang="en-GB" sz="4800" dirty="0" smtClean="0"/>
              <a:t>Points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76872"/>
            <a:ext cx="8435280" cy="3849291"/>
          </a:xfrm>
        </p:spPr>
        <p:txBody>
          <a:bodyPr rtlCol="0">
            <a:normAutofit fontScale="32500" lnSpcReduction="20000"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defRPr/>
            </a:pPr>
            <a:r>
              <a:rPr lang="en-GB" sz="7000" dirty="0" smtClean="0"/>
              <a:t>All pts should be under the care of a </a:t>
            </a:r>
            <a:r>
              <a:rPr lang="en-GB" sz="7000" dirty="0"/>
              <a:t>centre for oxygen assessment </a:t>
            </a:r>
          </a:p>
          <a:p>
            <a:pPr>
              <a:defRPr/>
            </a:pPr>
            <a:r>
              <a:rPr lang="en-GB" sz="7000" dirty="0" smtClean="0"/>
              <a:t>Oxygen prescriptions individualised to patient requirements, different flow rates at rest and exertion, and exercise (PR)</a:t>
            </a:r>
          </a:p>
          <a:p>
            <a:pPr>
              <a:defRPr/>
            </a:pPr>
            <a:r>
              <a:rPr lang="en-GB" sz="7000" dirty="0" smtClean="0"/>
              <a:t>Can be complex</a:t>
            </a:r>
          </a:p>
          <a:p>
            <a:pPr>
              <a:defRPr/>
            </a:pPr>
            <a:r>
              <a:rPr lang="en-GB" sz="7000" dirty="0" smtClean="0"/>
              <a:t>Require ongoing monitoring and regular review</a:t>
            </a:r>
          </a:p>
          <a:p>
            <a:pPr>
              <a:defRPr/>
            </a:pPr>
            <a:r>
              <a:rPr lang="en-GB" sz="7000" dirty="0" smtClean="0"/>
              <a:t>CISS database can be accessed by all the Respiratory Teams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70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70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buNone/>
              <a:defRPr/>
            </a:pPr>
            <a:r>
              <a:rPr lang="en-GB" sz="1600" dirty="0" smtClean="0"/>
              <a:t> 				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003232" cy="1296144"/>
          </a:xfrm>
        </p:spPr>
        <p:txBody>
          <a:bodyPr>
            <a:noAutofit/>
          </a:bodyPr>
          <a:lstStyle/>
          <a:p>
            <a:pPr eaLnBrk="1" hangingPunct="1"/>
            <a:r>
              <a:rPr lang="en-GB" dirty="0" smtClean="0"/>
              <a:t>When do you initiate palliative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370527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40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2060848"/>
            <a:ext cx="867645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 “Would you be surprised if this patient were to die in</a:t>
            </a:r>
          </a:p>
          <a:p>
            <a:r>
              <a:rPr lang="en-GB" sz="2800" dirty="0" smtClean="0"/>
              <a:t>   the next 6-12 months?”</a:t>
            </a:r>
          </a:p>
          <a:p>
            <a:r>
              <a:rPr lang="en-GB" sz="2800" dirty="0" smtClean="0">
                <a:sym typeface="Wingdings"/>
              </a:rPr>
              <a:t></a:t>
            </a:r>
            <a:r>
              <a:rPr lang="en-GB" sz="2800" dirty="0" smtClean="0"/>
              <a:t> Early stage of the disease all the way through EOL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Frequent hospitalisations, infections, exacerbations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Increasing oxygen requirements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Episodes of panic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Increasing breathlessness and reduced mobility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Hypoxic episodes</a:t>
            </a:r>
          </a:p>
          <a:p>
            <a:r>
              <a:rPr lang="en-GB" sz="1600" dirty="0" smtClean="0"/>
              <a:t>“do you know how you would like things to be if this should get any worse?</a:t>
            </a:r>
          </a:p>
          <a:p>
            <a:r>
              <a:rPr lang="en-GB" sz="1600" dirty="0" smtClean="0"/>
              <a:t>“have you any concerns, fears or worries for the future”</a:t>
            </a:r>
          </a:p>
          <a:p>
            <a:r>
              <a:rPr lang="en-GB" sz="1600" dirty="0" smtClean="0"/>
              <a:t>“have you thought about where you would prefer to be cared for as your illness gets worse?”</a:t>
            </a:r>
          </a:p>
          <a:p>
            <a:pPr>
              <a:buFont typeface="Arial" pitchFamily="34" charset="0"/>
              <a:buChar char="•"/>
            </a:pPr>
            <a:endParaRPr lang="en-GB" sz="1600" dirty="0" smtClean="0"/>
          </a:p>
          <a:p>
            <a:pPr>
              <a:buFont typeface="Arial" pitchFamily="34" charset="0"/>
              <a:buChar char="•"/>
            </a:pPr>
            <a:endParaRPr lang="en-GB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dirty="0" smtClean="0"/>
              <a:t>Always better to start early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3888431"/>
          </a:xfrm>
        </p:spPr>
        <p:txBody>
          <a:bodyPr rtlCol="0">
            <a:normAutofit/>
          </a:bodyPr>
          <a:lstStyle/>
          <a:p>
            <a:pPr algn="r">
              <a:defRPr/>
            </a:pPr>
            <a:endParaRPr lang="en-GB" sz="1600" dirty="0" smtClean="0"/>
          </a:p>
          <a:p>
            <a:pPr>
              <a:defRPr/>
            </a:pPr>
            <a:r>
              <a:rPr lang="en-GB" sz="2800" dirty="0" smtClean="0"/>
              <a:t>IPF in particular is unpredictable</a:t>
            </a:r>
          </a:p>
          <a:p>
            <a:pPr>
              <a:defRPr/>
            </a:pPr>
            <a:r>
              <a:rPr lang="en-GB" sz="2800" dirty="0" smtClean="0"/>
              <a:t>Patients can deteriorate rapidly</a:t>
            </a:r>
          </a:p>
          <a:p>
            <a:pPr>
              <a:defRPr/>
            </a:pPr>
            <a:r>
              <a:rPr lang="en-GB" sz="2800" dirty="0" smtClean="0"/>
              <a:t>Recognise those patients reporting increased SOB </a:t>
            </a:r>
          </a:p>
          <a:p>
            <a:pPr>
              <a:defRPr/>
            </a:pPr>
            <a:r>
              <a:rPr lang="en-GB" sz="2800" dirty="0" smtClean="0"/>
              <a:t>Beware of patients who start to panic who otherwise have been coping well</a:t>
            </a:r>
          </a:p>
          <a:p>
            <a:pPr>
              <a:buNone/>
              <a:defRPr/>
            </a:pPr>
            <a:endParaRPr lang="en-GB" sz="3300" dirty="0" smtClean="0"/>
          </a:p>
          <a:p>
            <a:pPr>
              <a:defRPr/>
            </a:pPr>
            <a:endParaRPr lang="en-GB" sz="3300" dirty="0" smtClean="0"/>
          </a:p>
          <a:p>
            <a:pPr>
              <a:defRPr/>
            </a:pPr>
            <a:endParaRPr lang="en-GB" sz="3300" dirty="0" smtClean="0"/>
          </a:p>
          <a:p>
            <a:pPr>
              <a:defRPr/>
            </a:pPr>
            <a:endParaRPr lang="en-GB" sz="3300" dirty="0" smtClean="0"/>
          </a:p>
          <a:p>
            <a:pPr>
              <a:defRPr/>
            </a:pPr>
            <a:endParaRPr lang="en-GB" sz="5900" dirty="0" smtClean="0"/>
          </a:p>
          <a:p>
            <a:pPr>
              <a:defRPr/>
            </a:pPr>
            <a:endParaRPr lang="en-GB" sz="24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Breathlessness…… Why?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1628800"/>
            <a:ext cx="8892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</a:t>
            </a:r>
            <a:r>
              <a:rPr lang="en-GB" sz="2400" dirty="0" smtClean="0"/>
              <a:t>On exertion, consider assessment for cause of SOB and degree of hypoxia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Breathless at rest – assess cause of SOB and degree of hypoxia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Assess for ambulatory oxygen / LTOT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Psychosocial needs and offer referral to palliative care services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Pharmacological symptom relief with benzodiazepines and /or </a:t>
            </a:r>
            <a:r>
              <a:rPr lang="en-GB" sz="2400" dirty="0" err="1" smtClean="0"/>
              <a:t>opioids</a:t>
            </a:r>
            <a:r>
              <a:rPr lang="en-GB" sz="2400" dirty="0" smtClean="0"/>
              <a:t>		</a:t>
            </a:r>
          </a:p>
          <a:p>
            <a:pPr>
              <a:buFont typeface="Arial" pitchFamily="34" charset="0"/>
              <a:buChar char="•"/>
            </a:pPr>
            <a:r>
              <a:rPr lang="en-GB" sz="2400" b="1" i="1" dirty="0" smtClean="0"/>
              <a:t>BUT always remember differential diagnosis!</a:t>
            </a:r>
          </a:p>
          <a:p>
            <a:r>
              <a:rPr lang="en-GB" sz="1600" dirty="0" smtClean="0"/>
              <a:t> PH, PE, infection (</a:t>
            </a:r>
            <a:r>
              <a:rPr lang="en-GB" sz="1600" dirty="0" err="1" smtClean="0"/>
              <a:t>pts</a:t>
            </a:r>
            <a:r>
              <a:rPr lang="en-GB" sz="1600" dirty="0" smtClean="0"/>
              <a:t> on immunosuppressive Rx)  etc</a:t>
            </a:r>
          </a:p>
          <a:p>
            <a:r>
              <a:rPr lang="en-GB" sz="2800" dirty="0" smtClean="0"/>
              <a:t>	</a:t>
            </a:r>
            <a:r>
              <a:rPr lang="en-GB" sz="2000" dirty="0" smtClean="0"/>
              <a:t>               </a:t>
            </a:r>
          </a:p>
          <a:p>
            <a:pPr>
              <a:buFont typeface="Arial" pitchFamily="34" charset="0"/>
              <a:buChar char="•"/>
            </a:pPr>
            <a:endParaRPr lang="en-GB" sz="2000" i="1" dirty="0" smtClean="0"/>
          </a:p>
          <a:p>
            <a:r>
              <a:rPr lang="en-GB" sz="2400" i="1" dirty="0" smtClean="0"/>
              <a:t>					IPF Clinical Guideline 2013</a:t>
            </a:r>
            <a:endParaRPr lang="en-GB" sz="2400" i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dirty="0" smtClean="0"/>
              <a:t>Respiratory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4896544"/>
          </a:xfrm>
        </p:spPr>
        <p:txBody>
          <a:bodyPr rtlCol="0">
            <a:normAutofit fontScale="25000" lnSpcReduction="20000"/>
          </a:bodyPr>
          <a:lstStyle/>
          <a:p>
            <a:pPr algn="r">
              <a:defRPr/>
            </a:pPr>
            <a:endParaRPr lang="en-GB" sz="1600" dirty="0" smtClean="0"/>
          </a:p>
          <a:p>
            <a:pPr algn="r">
              <a:defRPr/>
            </a:pPr>
            <a:endParaRPr lang="en-GB" sz="9600" dirty="0"/>
          </a:p>
          <a:p>
            <a:pPr>
              <a:defRPr/>
            </a:pPr>
            <a:r>
              <a:rPr lang="en-GB" sz="9600" dirty="0" smtClean="0"/>
              <a:t>Often require high flow humidified oxygen on ward</a:t>
            </a:r>
          </a:p>
          <a:p>
            <a:pPr>
              <a:defRPr/>
            </a:pPr>
            <a:r>
              <a:rPr lang="en-GB" sz="9600" dirty="0" smtClean="0"/>
              <a:t>As condition allows reduce flow and assess oxygen requirements with concentrator/s </a:t>
            </a:r>
          </a:p>
          <a:p>
            <a:pPr>
              <a:defRPr/>
            </a:pPr>
            <a:r>
              <a:rPr lang="en-GB" sz="9600" dirty="0" smtClean="0"/>
              <a:t>Can piggy back, cold humidification?</a:t>
            </a:r>
          </a:p>
          <a:p>
            <a:pPr>
              <a:defRPr/>
            </a:pPr>
            <a:r>
              <a:rPr lang="en-GB" sz="9600" dirty="0" smtClean="0"/>
              <a:t>High flow nasal </a:t>
            </a:r>
            <a:r>
              <a:rPr lang="en-GB" sz="9600" dirty="0" err="1" smtClean="0"/>
              <a:t>cannula</a:t>
            </a:r>
            <a:r>
              <a:rPr lang="en-GB" sz="9600" dirty="0" smtClean="0"/>
              <a:t> alternating with face mask </a:t>
            </a:r>
          </a:p>
          <a:p>
            <a:pPr>
              <a:defRPr/>
            </a:pPr>
            <a:r>
              <a:rPr lang="en-GB" sz="9600" dirty="0" smtClean="0"/>
              <a:t>Increase flow rate when transferring /exertion – cylinder</a:t>
            </a:r>
          </a:p>
          <a:p>
            <a:pPr>
              <a:defRPr/>
            </a:pPr>
            <a:r>
              <a:rPr lang="en-GB" sz="9600" dirty="0" smtClean="0"/>
              <a:t>Physiotherapist expertise</a:t>
            </a:r>
          </a:p>
          <a:p>
            <a:r>
              <a:rPr lang="en-GB" sz="9600" dirty="0" smtClean="0"/>
              <a:t>Use of fan, optimisation of symptom control, Palliative care team</a:t>
            </a:r>
          </a:p>
          <a:p>
            <a:r>
              <a:rPr lang="en-GB" sz="9600" dirty="0" smtClean="0"/>
              <a:t>Liaise with all HCP’s, primary / secondary care</a:t>
            </a:r>
          </a:p>
          <a:p>
            <a:r>
              <a:rPr lang="en-GB" sz="9600" dirty="0" smtClean="0"/>
              <a:t>Consider patient / family wishes – is home a viable option? </a:t>
            </a:r>
            <a:r>
              <a:rPr lang="en-GB" sz="9600" dirty="0" err="1" smtClean="0"/>
              <a:t>i.e</a:t>
            </a:r>
            <a:r>
              <a:rPr lang="en-GB" sz="9600" dirty="0" smtClean="0"/>
              <a:t> is sufficient care available in home surroundings, is safe transfer home possible? Feel safe</a:t>
            </a:r>
          </a:p>
          <a:p>
            <a:pPr>
              <a:defRPr/>
            </a:pPr>
            <a:endParaRPr lang="en-GB" sz="11200" dirty="0" smtClean="0"/>
          </a:p>
          <a:p>
            <a:pPr>
              <a:defRPr/>
            </a:pPr>
            <a:endParaRPr lang="en-GB" sz="3300" dirty="0" smtClean="0"/>
          </a:p>
          <a:p>
            <a:pPr>
              <a:defRPr/>
            </a:pPr>
            <a:endParaRPr lang="en-GB" sz="3300" dirty="0" smtClean="0"/>
          </a:p>
          <a:p>
            <a:pPr>
              <a:defRPr/>
            </a:pPr>
            <a:endParaRPr lang="en-GB" sz="5900" dirty="0" smtClean="0"/>
          </a:p>
          <a:p>
            <a:pPr>
              <a:defRPr/>
            </a:pPr>
            <a:endParaRPr lang="en-GB" sz="24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8012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5400" dirty="0" smtClean="0"/>
              <a:t>Transplantation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209331"/>
          </a:xfrm>
        </p:spPr>
        <p:txBody>
          <a:bodyPr rtlCol="0">
            <a:normAutofit/>
          </a:bodyPr>
          <a:lstStyle/>
          <a:p>
            <a:pPr algn="r">
              <a:defRPr/>
            </a:pPr>
            <a:endParaRPr lang="en-GB" sz="1600" dirty="0" smtClean="0"/>
          </a:p>
          <a:p>
            <a:pPr>
              <a:defRPr/>
            </a:pPr>
            <a:r>
              <a:rPr lang="en-GB" sz="2400" dirty="0" smtClean="0"/>
              <a:t>Many pts are older, may have co-morbidities, so rarely an option</a:t>
            </a:r>
          </a:p>
          <a:p>
            <a:pPr>
              <a:defRPr/>
            </a:pPr>
            <a:r>
              <a:rPr lang="en-GB" sz="2400" dirty="0" smtClean="0"/>
              <a:t>Timely referral for assessment</a:t>
            </a:r>
          </a:p>
          <a:p>
            <a:pPr>
              <a:defRPr/>
            </a:pPr>
            <a:r>
              <a:rPr lang="en-GB" sz="2400" dirty="0" smtClean="0"/>
              <a:t>Lack of organs , 3 people die every day waiting for a transplant</a:t>
            </a:r>
          </a:p>
          <a:p>
            <a:r>
              <a:rPr lang="en-GB" sz="2400" b="1" dirty="0" smtClean="0"/>
              <a:t>Talk about it-</a:t>
            </a:r>
          </a:p>
          <a:p>
            <a:r>
              <a:rPr lang="en-GB" sz="2400" dirty="0" smtClean="0"/>
              <a:t>Let your family, and friends know your wishes about organ donation</a:t>
            </a:r>
          </a:p>
          <a:p>
            <a:pPr marL="0" indent="0">
              <a:buNone/>
            </a:pPr>
            <a:endParaRPr lang="en-GB" sz="2400" dirty="0" smtClean="0"/>
          </a:p>
          <a:p>
            <a:pPr>
              <a:defRPr/>
            </a:pPr>
            <a:endParaRPr lang="en-GB" sz="2400" dirty="0" smtClean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064896" cy="86409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dirty="0" smtClean="0"/>
              <a:t>Our Support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56937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95536" y="1556792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Provides an opportunity to meet and talk to others -           to share stories and experiences with others who understand what they are going through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Exchange ideas, mutual support</a:t>
            </a:r>
          </a:p>
          <a:p>
            <a:r>
              <a:rPr lang="en-GB" sz="2800" dirty="0" smtClean="0"/>
              <a:t>“not feeling alone”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Encourage involvement in pleasurable activities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Invest in friends and family, be positive!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Speaker, refreshments, provide accurate information</a:t>
            </a:r>
          </a:p>
          <a:p>
            <a:endParaRPr lang="en-GB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331640" y="205987"/>
            <a:ext cx="7056784" cy="774741"/>
          </a:xfrm>
        </p:spPr>
        <p:txBody>
          <a:bodyPr>
            <a:noAutofit/>
          </a:bodyPr>
          <a:lstStyle/>
          <a:p>
            <a:pPr eaLnBrk="1" hangingPunct="1"/>
            <a:r>
              <a:rPr lang="en-GB" sz="5400" dirty="0" smtClean="0"/>
              <a:t>Charities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76872"/>
            <a:ext cx="7571184" cy="384929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buNone/>
              <a:defRPr/>
            </a:pPr>
            <a:r>
              <a:rPr lang="en-GB" sz="1600" dirty="0" smtClean="0"/>
              <a:t> 				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4015" y="980728"/>
            <a:ext cx="8064896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300" b="1" dirty="0" smtClean="0"/>
              <a:t>Pulmonary Fibrosis Trust </a:t>
            </a:r>
          </a:p>
          <a:p>
            <a:r>
              <a:rPr lang="en-GB" sz="2300" dirty="0" smtClean="0"/>
              <a:t>Offer grants, information and support, raise awareness</a:t>
            </a:r>
          </a:p>
          <a:p>
            <a:pPr>
              <a:buNone/>
            </a:pPr>
            <a:r>
              <a:rPr lang="en-GB" sz="2300" u="sng" dirty="0" smtClean="0">
                <a:solidFill>
                  <a:srgbClr val="002060"/>
                </a:solidFill>
                <a:hlinkClick r:id="rId5"/>
              </a:rPr>
              <a:t>www.pulmonaryfibrosis.uk</a:t>
            </a:r>
            <a:endParaRPr lang="en-GB" sz="2300" u="sng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GB" u="sng" dirty="0" smtClean="0">
              <a:solidFill>
                <a:srgbClr val="002060"/>
              </a:solidFill>
            </a:endParaRPr>
          </a:p>
          <a:p>
            <a:r>
              <a:rPr lang="en-GB" sz="2300" b="1" dirty="0" smtClean="0"/>
              <a:t>Action for Pulmonary Fibrosis UK </a:t>
            </a:r>
            <a:endParaRPr lang="en-GB" sz="2300" dirty="0" smtClean="0"/>
          </a:p>
          <a:p>
            <a:pPr>
              <a:buNone/>
            </a:pPr>
            <a:r>
              <a:rPr lang="en-GB" sz="2300" dirty="0" smtClean="0">
                <a:solidFill>
                  <a:srgbClr val="002060"/>
                </a:solidFill>
                <a:hlinkClick r:id="rId6"/>
              </a:rPr>
              <a:t>www.actionpulmonaryfibrosis.org</a:t>
            </a:r>
            <a:endParaRPr lang="en-GB" sz="23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sz="2300" dirty="0" smtClean="0"/>
              <a:t>Raise awareness, patient and family education and support and promoting research. Aims to set up regional support groups ,  currently only 7 in the UK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2300" dirty="0" smtClean="0"/>
              <a:t>Pulmonary Fibrosis Foundation  </a:t>
            </a:r>
          </a:p>
          <a:p>
            <a:pPr>
              <a:buNone/>
            </a:pPr>
            <a:r>
              <a:rPr lang="en-GB" sz="2300" dirty="0" smtClean="0">
                <a:solidFill>
                  <a:srgbClr val="002060"/>
                </a:solidFill>
                <a:hlinkClick r:id="rId7"/>
              </a:rPr>
              <a:t>www.pulmonaryfibrosis.org</a:t>
            </a:r>
            <a:r>
              <a:rPr lang="en-GB" sz="2300" dirty="0">
                <a:solidFill>
                  <a:srgbClr val="002060"/>
                </a:solidFill>
              </a:rPr>
              <a:t> </a:t>
            </a:r>
            <a:r>
              <a:rPr lang="en-GB" sz="2300" dirty="0" smtClean="0">
                <a:solidFill>
                  <a:srgbClr val="002060"/>
                </a:solidFill>
              </a:rPr>
              <a:t>for </a:t>
            </a:r>
            <a:r>
              <a:rPr lang="en-GB" sz="2300" dirty="0" smtClean="0"/>
              <a:t>information &amp; resources, webinars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2300" dirty="0" smtClean="0"/>
              <a:t>British Lung Foundation             Irish Lung Fibrosis Association</a:t>
            </a:r>
          </a:p>
          <a:p>
            <a:pPr>
              <a:buNone/>
            </a:pPr>
            <a:r>
              <a:rPr lang="en-GB" sz="2400" dirty="0" smtClean="0">
                <a:hlinkClick r:id="rId8"/>
              </a:rPr>
              <a:t>www.blf.org.uk</a:t>
            </a:r>
            <a:r>
              <a:rPr lang="en-GB" sz="2400" dirty="0" smtClean="0"/>
              <a:t>		 </a:t>
            </a:r>
            <a:r>
              <a:rPr lang="en-GB" sz="2400" u="sng" dirty="0" smtClean="0">
                <a:solidFill>
                  <a:schemeClr val="tx2"/>
                </a:solidFill>
              </a:rPr>
              <a:t>ilfa.ie</a:t>
            </a:r>
          </a:p>
          <a:p>
            <a:pPr>
              <a:buNone/>
            </a:pPr>
            <a:endParaRPr lang="en-GB" sz="2400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8" name="Picture 2" descr="C:\Users\Heather Lamb\Documents\ILD\action pf 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2370763"/>
            <a:ext cx="2070756" cy="71613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043608" y="454819"/>
            <a:ext cx="7344816" cy="669925"/>
          </a:xfrm>
        </p:spPr>
        <p:txBody>
          <a:bodyPr>
            <a:noAutofit/>
          </a:bodyPr>
          <a:lstStyle/>
          <a:p>
            <a:pPr eaLnBrk="1" hangingPunct="1"/>
            <a:r>
              <a:rPr lang="en-GB" sz="4800" dirty="0" smtClean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5009232"/>
          </a:xfrm>
        </p:spPr>
        <p:txBody>
          <a:bodyPr rtlCol="0">
            <a:noAutofit/>
          </a:bodyPr>
          <a:lstStyle/>
          <a:p>
            <a:pPr>
              <a:buNone/>
              <a:defRPr/>
            </a:pPr>
            <a:r>
              <a:rPr lang="en-GB" sz="1200" dirty="0" smtClean="0"/>
              <a:t>          </a:t>
            </a:r>
          </a:p>
          <a:p>
            <a:pPr>
              <a:buNone/>
              <a:defRPr/>
            </a:pPr>
            <a:r>
              <a:rPr lang="en-GB" sz="1200" dirty="0"/>
              <a:t> </a:t>
            </a:r>
            <a:r>
              <a:rPr lang="en-GB" sz="1200" dirty="0" smtClean="0"/>
              <a:t>         Adamali </a:t>
            </a:r>
            <a:r>
              <a:rPr lang="en-GB" sz="1200" dirty="0"/>
              <a:t>HI, Anwar MS, Russell AM, Egan JJ  Non-pharmacological treatment of idiopathic pulmonary fibrosis.</a:t>
            </a:r>
          </a:p>
          <a:p>
            <a:pPr>
              <a:buNone/>
              <a:defRPr/>
            </a:pPr>
            <a:r>
              <a:rPr lang="en-GB" sz="1200" dirty="0"/>
              <a:t> </a:t>
            </a:r>
            <a:r>
              <a:rPr lang="en-GB" sz="1200" dirty="0" smtClean="0"/>
              <a:t>         </a:t>
            </a:r>
            <a:r>
              <a:rPr lang="en-GB" sz="1200" i="1" dirty="0" smtClean="0"/>
              <a:t>Current </a:t>
            </a:r>
            <a:r>
              <a:rPr lang="en-GB" sz="1200" i="1" dirty="0"/>
              <a:t>Respiratory Care Reports</a:t>
            </a:r>
            <a:r>
              <a:rPr lang="en-GB" sz="1200" dirty="0"/>
              <a:t>. 2012 (4): 208-215 </a:t>
            </a:r>
          </a:p>
          <a:p>
            <a:pPr>
              <a:buNone/>
              <a:defRPr/>
            </a:pPr>
            <a:r>
              <a:rPr lang="en-GB" sz="1200" dirty="0" smtClean="0"/>
              <a:t>          </a:t>
            </a:r>
            <a:r>
              <a:rPr lang="en-GB" sz="1200" dirty="0" err="1" smtClean="0"/>
              <a:t>Bajwah</a:t>
            </a:r>
            <a:r>
              <a:rPr lang="en-GB" sz="1200" dirty="0" smtClean="0"/>
              <a:t> S, </a:t>
            </a:r>
            <a:r>
              <a:rPr lang="en-GB" sz="1200" dirty="0" err="1" smtClean="0"/>
              <a:t>Koffman</a:t>
            </a:r>
            <a:r>
              <a:rPr lang="en-GB" sz="1200" dirty="0" smtClean="0"/>
              <a:t> J, Higginson J et al. “ I wish I knew more” the end of life planning and </a:t>
            </a:r>
            <a:r>
              <a:rPr lang="en-GB" sz="1200" dirty="0"/>
              <a:t>i</a:t>
            </a:r>
            <a:r>
              <a:rPr lang="en-GB" sz="1200" dirty="0" smtClean="0"/>
              <a:t>nformation needs for end-stage fibrotic interstitial lung disease: views of patients, carers and health professionals  BMJ Support </a:t>
            </a:r>
            <a:r>
              <a:rPr lang="en-GB" sz="1200" dirty="0" err="1" smtClean="0"/>
              <a:t>Palliat</a:t>
            </a:r>
            <a:r>
              <a:rPr lang="en-GB" sz="1200" dirty="0" smtClean="0"/>
              <a:t> Care Sept 27</a:t>
            </a:r>
            <a:r>
              <a:rPr lang="en-GB" sz="1200" baseline="30000" dirty="0" smtClean="0"/>
              <a:t>th</a:t>
            </a:r>
            <a:r>
              <a:rPr lang="en-GB" sz="1200" dirty="0" smtClean="0"/>
              <a:t> 2012 </a:t>
            </a:r>
            <a:r>
              <a:rPr lang="en-GB" sz="1200" dirty="0" err="1" smtClean="0"/>
              <a:t>doi</a:t>
            </a:r>
            <a:r>
              <a:rPr lang="en-GB" sz="1200" dirty="0" smtClean="0"/>
              <a:t>: 10.1136/bmjspcare-2012-000263</a:t>
            </a:r>
          </a:p>
          <a:p>
            <a:pPr>
              <a:buNone/>
              <a:defRPr/>
            </a:pPr>
            <a:r>
              <a:rPr lang="en-GB" sz="1200" dirty="0"/>
              <a:t> </a:t>
            </a:r>
            <a:r>
              <a:rPr lang="en-GB" sz="1200" dirty="0" smtClean="0"/>
              <a:t>         </a:t>
            </a:r>
            <a:r>
              <a:rPr lang="en-GB" sz="1200" dirty="0" err="1" smtClean="0"/>
              <a:t>Bajwah</a:t>
            </a:r>
            <a:r>
              <a:rPr lang="en-GB" sz="1200" dirty="0" smtClean="0"/>
              <a:t> S, Ross J, peacock J et al. Interventions to improve symptoms and quality of life of patients </a:t>
            </a:r>
            <a:r>
              <a:rPr lang="en-GB" sz="1200" dirty="0" err="1" smtClean="0"/>
              <a:t>witrh</a:t>
            </a:r>
            <a:r>
              <a:rPr lang="en-GB" sz="1200" dirty="0" smtClean="0"/>
              <a:t> fibrotic interstitial lung disease: a systematic review of the literature  Thorax 2102  </a:t>
            </a:r>
            <a:r>
              <a:rPr lang="en-GB" sz="1200" dirty="0" err="1" smtClean="0"/>
              <a:t>doi</a:t>
            </a:r>
            <a:r>
              <a:rPr lang="en-GB" sz="1200" dirty="0" smtClean="0"/>
              <a:t>: 10.1136/thoraxjnl-2012-202040</a:t>
            </a:r>
          </a:p>
          <a:p>
            <a:pPr>
              <a:buNone/>
              <a:defRPr/>
            </a:pPr>
            <a:r>
              <a:rPr lang="en-GB" sz="1200" dirty="0"/>
              <a:t> </a:t>
            </a:r>
            <a:r>
              <a:rPr lang="en-GB" sz="1200" dirty="0" smtClean="0"/>
              <a:t>        </a:t>
            </a:r>
            <a:r>
              <a:rPr lang="en-GB" sz="1200" dirty="0"/>
              <a:t>	</a:t>
            </a:r>
            <a:r>
              <a:rPr lang="en-GB" sz="1200" dirty="0" smtClean="0"/>
              <a:t>Bradley </a:t>
            </a:r>
            <a:r>
              <a:rPr lang="en-GB" sz="1200" dirty="0"/>
              <a:t>B, </a:t>
            </a:r>
            <a:r>
              <a:rPr lang="en-GB" sz="1200" dirty="0" err="1"/>
              <a:t>Branley</a:t>
            </a:r>
            <a:r>
              <a:rPr lang="en-GB" sz="1200" dirty="0"/>
              <a:t> HM, Egan JJ, Greaves MS, </a:t>
            </a:r>
            <a:r>
              <a:rPr lang="en-GB" sz="1200" dirty="0" err="1"/>
              <a:t>Hansell</a:t>
            </a:r>
            <a:r>
              <a:rPr lang="en-GB" sz="1200" dirty="0"/>
              <a:t> DM, Harrison NK et al. Interstitial lung  disease  guideline: the British Thoracic Society in collaboration with the Thoracic Society of Australia and New Zealand and the Irish Thoracic Society. Thorax</a:t>
            </a:r>
            <a:r>
              <a:rPr lang="en-GB" sz="1200" i="1" dirty="0"/>
              <a:t>. </a:t>
            </a:r>
            <a:r>
              <a:rPr lang="en-GB" sz="1200" dirty="0"/>
              <a:t>2008; 63 </a:t>
            </a:r>
            <a:r>
              <a:rPr lang="en-GB" sz="1200" dirty="0" err="1"/>
              <a:t>Suppl</a:t>
            </a:r>
            <a:r>
              <a:rPr lang="en-GB" sz="1200" dirty="0"/>
              <a:t> 5:v1-58. </a:t>
            </a:r>
            <a:r>
              <a:rPr lang="en-GB" sz="1200" i="1" dirty="0"/>
              <a:t>(Guideline Ref ID BTS2008) </a:t>
            </a:r>
            <a:endParaRPr lang="en-GB" sz="1200" dirty="0"/>
          </a:p>
          <a:p>
            <a:pPr>
              <a:buNone/>
              <a:defRPr/>
            </a:pPr>
            <a:r>
              <a:rPr lang="en-GB" sz="1200" dirty="0" smtClean="0"/>
              <a:t>          </a:t>
            </a:r>
            <a:r>
              <a:rPr lang="en-GB" sz="1200" dirty="0"/>
              <a:t>British Thoracic Society. Clinical component for the home oxygen service in England and Wales, 2006 Available from: </a:t>
            </a:r>
            <a:r>
              <a:rPr lang="en-GB" sz="1200" dirty="0">
                <a:hlinkClick r:id="rId4"/>
              </a:rPr>
              <a:t>http://www.brit-</a:t>
            </a:r>
            <a:r>
              <a:rPr lang="en-GB" sz="1200" dirty="0"/>
              <a:t> thoracic.org.uk/Portals/0/Clinical%20Information/Home%20Oxygen%20Service/clinical%20adultoxygenjan06.pdf </a:t>
            </a:r>
            <a:r>
              <a:rPr lang="en-GB" sz="1200" i="1" dirty="0"/>
              <a:t>(Guideline Ref ID BTS2006) </a:t>
            </a:r>
            <a:endParaRPr lang="en-GB" sz="1200" dirty="0"/>
          </a:p>
          <a:p>
            <a:pPr>
              <a:buNone/>
              <a:defRPr/>
            </a:pPr>
            <a:r>
              <a:rPr lang="en-GB" sz="1200" dirty="0" smtClean="0"/>
              <a:t>          Raghu </a:t>
            </a:r>
            <a:r>
              <a:rPr lang="en-GB" sz="1200" dirty="0"/>
              <a:t>G, Collard HR, Egan JJ, et al.   ATS/ERS/JRS/ALAT </a:t>
            </a:r>
            <a:r>
              <a:rPr lang="en-GB" sz="1200" dirty="0" smtClean="0"/>
              <a:t> Committee  on  Idiopathic  Pulmonary Fibrosis</a:t>
            </a:r>
            <a:r>
              <a:rPr lang="en-GB" sz="1200" dirty="0"/>
              <a:t>.  An official ATS/ERS/JRS/ALAT statement: idiopathic pulmonary fibrosis: evidence-based </a:t>
            </a:r>
            <a:r>
              <a:rPr lang="en-GB" sz="1200" dirty="0" smtClean="0"/>
              <a:t> guidelines </a:t>
            </a:r>
            <a:r>
              <a:rPr lang="en-GB" sz="1200" dirty="0"/>
              <a:t>for diagnosis and management.  </a:t>
            </a:r>
            <a:r>
              <a:rPr lang="en-GB" sz="1200" dirty="0" smtClean="0"/>
              <a:t>   Am </a:t>
            </a:r>
            <a:r>
              <a:rPr lang="en-GB" sz="1200" dirty="0"/>
              <a:t>J </a:t>
            </a:r>
            <a:r>
              <a:rPr lang="en-GB" sz="1200" dirty="0" err="1"/>
              <a:t>Respir</a:t>
            </a:r>
            <a:r>
              <a:rPr lang="en-GB" sz="1200" dirty="0"/>
              <a:t> </a:t>
            </a:r>
            <a:r>
              <a:rPr lang="en-GB" sz="1200" dirty="0" err="1"/>
              <a:t>Crit</a:t>
            </a:r>
            <a:r>
              <a:rPr lang="en-GB" sz="1200" dirty="0"/>
              <a:t> Care Med. 2011;183(6):</a:t>
            </a:r>
            <a:r>
              <a:rPr lang="en-GB" sz="1200" dirty="0" smtClean="0"/>
              <a:t>788-824</a:t>
            </a:r>
          </a:p>
          <a:p>
            <a:pPr>
              <a:buNone/>
              <a:defRPr/>
            </a:pPr>
            <a:r>
              <a:rPr lang="en-GB" sz="1200" dirty="0" smtClean="0"/>
              <a:t>          Travis </a:t>
            </a:r>
            <a:r>
              <a:rPr lang="en-GB" sz="1200" dirty="0"/>
              <a:t>W, </a:t>
            </a:r>
            <a:r>
              <a:rPr lang="en-GB" sz="1200" dirty="0" err="1"/>
              <a:t>Costabel</a:t>
            </a:r>
            <a:r>
              <a:rPr lang="en-GB" sz="1200" dirty="0"/>
              <a:t> U, </a:t>
            </a:r>
            <a:r>
              <a:rPr lang="en-GB" sz="1200" dirty="0" err="1"/>
              <a:t>Hansell</a:t>
            </a:r>
            <a:r>
              <a:rPr lang="en-GB" sz="1200" dirty="0"/>
              <a:t> D et al. An Official American Thoracic Society/European Respiratory Society Statement: Update of the </a:t>
            </a:r>
            <a:r>
              <a:rPr lang="en-GB" sz="1200" dirty="0" smtClean="0"/>
              <a:t>International </a:t>
            </a:r>
            <a:r>
              <a:rPr lang="en-GB" sz="1200" dirty="0"/>
              <a:t>Multidisciplinary Classification of the Idiopathic Interstitial Pneumonias. Am J </a:t>
            </a:r>
            <a:r>
              <a:rPr lang="en-GB" sz="1200" dirty="0" err="1"/>
              <a:t>Respir</a:t>
            </a:r>
            <a:r>
              <a:rPr lang="en-GB" sz="1200" dirty="0"/>
              <a:t> </a:t>
            </a:r>
            <a:r>
              <a:rPr lang="en-GB" sz="1200" dirty="0" err="1"/>
              <a:t>Crit</a:t>
            </a:r>
            <a:r>
              <a:rPr lang="en-GB" sz="1200" dirty="0"/>
              <a:t> Care Med 2013: </a:t>
            </a:r>
            <a:r>
              <a:rPr lang="en-GB" sz="1200" dirty="0" err="1"/>
              <a:t>Vol</a:t>
            </a:r>
            <a:r>
              <a:rPr lang="en-GB" sz="1200" dirty="0"/>
              <a:t> 188 (6) 733–748</a:t>
            </a:r>
          </a:p>
          <a:p>
            <a:pPr>
              <a:buNone/>
              <a:defRPr/>
            </a:pPr>
            <a:endParaRPr lang="en-GB" sz="1200" dirty="0"/>
          </a:p>
          <a:p>
            <a:pPr>
              <a:buNone/>
              <a:defRPr/>
            </a:pPr>
            <a:r>
              <a:rPr lang="en-GB" sz="1200" dirty="0" smtClean="0"/>
              <a:t>        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1200" dirty="0"/>
          </a:p>
          <a:p>
            <a:pPr>
              <a:buNone/>
              <a:defRPr/>
            </a:pPr>
            <a:r>
              <a:rPr lang="en-GB" sz="1200" dirty="0" smtClean="0"/>
              <a:t>          </a:t>
            </a:r>
            <a:endParaRPr lang="en-GB" sz="1200" dirty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1200" dirty="0" smtClean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1200" dirty="0" smtClean="0"/>
          </a:p>
          <a:p>
            <a:pPr>
              <a:buNone/>
              <a:defRPr/>
            </a:pPr>
            <a:r>
              <a:rPr lang="en-GB" sz="1200" dirty="0" smtClean="0"/>
              <a:t> 				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74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7643192" cy="1296144"/>
          </a:xfrm>
        </p:spPr>
        <p:txBody>
          <a:bodyPr>
            <a:noAutofit/>
          </a:bodyPr>
          <a:lstStyle/>
          <a:p>
            <a:pPr eaLnBrk="1" hangingPunct="1"/>
            <a:r>
              <a:rPr lang="en-GB" sz="8000" dirty="0" smtClean="0"/>
              <a:t>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76872"/>
            <a:ext cx="7571184" cy="384929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endParaRPr lang="en-GB" sz="1600" dirty="0" smtClean="0"/>
          </a:p>
          <a:p>
            <a:pPr>
              <a:buNone/>
              <a:defRPr/>
            </a:pPr>
            <a:r>
              <a:rPr lang="en-GB" sz="1600" dirty="0" smtClean="0"/>
              <a:t> 				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79388" y="6165850"/>
            <a:ext cx="4537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tx2"/>
                </a:solidFill>
                <a:latin typeface="Calibri" pitchFamily="34" charset="0"/>
              </a:rPr>
              <a:t>Exceptional healthcare, personally delivered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8913"/>
            <a:ext cx="22320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845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2064</Words>
  <Application>Microsoft Office PowerPoint</Application>
  <PresentationFormat>On-screen Show (4:3)</PresentationFormat>
  <Paragraphs>377</Paragraphs>
  <Slides>23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Acrobat Document</vt:lpstr>
      <vt:lpstr>Role of the ILD Nurse in  Management of patient with ILD</vt:lpstr>
      <vt:lpstr>NICE Quality Standards  Idiopathic Pulmonary Fibrosis (QS79) January 2015 List of quality statements</vt:lpstr>
      <vt:lpstr>Role of the ILD CNS</vt:lpstr>
      <vt:lpstr>What do our patients want to know?</vt:lpstr>
      <vt:lpstr>         </vt:lpstr>
      <vt:lpstr>PowerPoint Presentation</vt:lpstr>
      <vt:lpstr>Oxygen  therapy</vt:lpstr>
      <vt:lpstr>Ambulatory oxygen</vt:lpstr>
      <vt:lpstr>Liquid Oxygen</vt:lpstr>
      <vt:lpstr>Portable cylinders</vt:lpstr>
      <vt:lpstr>Portable oxygen concentrators</vt:lpstr>
      <vt:lpstr>Concentrators</vt:lpstr>
      <vt:lpstr> Holiday/travel advice</vt:lpstr>
      <vt:lpstr>Points to remember</vt:lpstr>
      <vt:lpstr>When do you initiate palliative care?</vt:lpstr>
      <vt:lpstr>Always better to start early</vt:lpstr>
      <vt:lpstr>Breathlessness…… Why? </vt:lpstr>
      <vt:lpstr>Respiratory failure</vt:lpstr>
      <vt:lpstr>Transplantation</vt:lpstr>
      <vt:lpstr>Our Support Group</vt:lpstr>
      <vt:lpstr>Charities</vt:lpstr>
      <vt:lpstr>References</vt:lpstr>
      <vt:lpstr>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Heather Lamb</dc:creator>
  <cp:lastModifiedBy>User name</cp:lastModifiedBy>
  <cp:revision>322</cp:revision>
  <cp:lastPrinted>2018-05-09T14:45:44Z</cp:lastPrinted>
  <dcterms:created xsi:type="dcterms:W3CDTF">2013-09-15T17:49:18Z</dcterms:created>
  <dcterms:modified xsi:type="dcterms:W3CDTF">2018-05-14T11:33:43Z</dcterms:modified>
</cp:coreProperties>
</file>