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744" r:id="rId4"/>
    <p:sldMasterId id="2147483757" r:id="rId5"/>
  </p:sldMasterIdLst>
  <p:notesMasterIdLst>
    <p:notesMasterId r:id="rId25"/>
  </p:notesMasterIdLst>
  <p:sldIdLst>
    <p:sldId id="288" r:id="rId6"/>
    <p:sldId id="279" r:id="rId7"/>
    <p:sldId id="280" r:id="rId8"/>
    <p:sldId id="269" r:id="rId9"/>
    <p:sldId id="268" r:id="rId10"/>
    <p:sldId id="281" r:id="rId11"/>
    <p:sldId id="276" r:id="rId12"/>
    <p:sldId id="285" r:id="rId13"/>
    <p:sldId id="270" r:id="rId14"/>
    <p:sldId id="284" r:id="rId15"/>
    <p:sldId id="271" r:id="rId16"/>
    <p:sldId id="286" r:id="rId17"/>
    <p:sldId id="283" r:id="rId18"/>
    <p:sldId id="264" r:id="rId19"/>
    <p:sldId id="265" r:id="rId20"/>
    <p:sldId id="266" r:id="rId21"/>
    <p:sldId id="267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ヒラギノ角ゴ Pro W3" pitchFamily="84" charset="-128"/>
        <a:cs typeface="ヒラギノ角ゴ Pro W3" pitchFamily="84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ヒラギノ角ゴ Pro W3" pitchFamily="84" charset="-128"/>
        <a:cs typeface="ヒラギノ角ゴ Pro W3" pitchFamily="84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ヒラギノ角ゴ Pro W3" pitchFamily="84" charset="-128"/>
        <a:cs typeface="ヒラギノ角ゴ Pro W3" pitchFamily="84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ヒラギノ角ゴ Pro W3" pitchFamily="84" charset="-128"/>
        <a:cs typeface="ヒラギノ角ゴ Pro W3" pitchFamily="84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ヒラギノ角ゴ Pro W3" pitchFamily="84" charset="-128"/>
        <a:cs typeface="ヒラギノ角ゴ Pro W3" pitchFamily="84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ヒラギノ角ゴ Pro W3" pitchFamily="84" charset="-128"/>
        <a:cs typeface="ヒラギノ角ゴ Pro W3" pitchFamily="84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ヒラギノ角ゴ Pro W3" pitchFamily="84" charset="-128"/>
        <a:cs typeface="ヒラギノ角ゴ Pro W3" pitchFamily="84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ヒラギノ角ゴ Pro W3" pitchFamily="84" charset="-128"/>
        <a:cs typeface="ヒラギノ角ゴ Pro W3" pitchFamily="84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ヒラギノ角ゴ Pro W3" pitchFamily="84" charset="-128"/>
        <a:cs typeface="ヒラギノ角ゴ Pro W3" pitchFamily="84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E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4707" autoAdjust="0"/>
  </p:normalViewPr>
  <p:slideViewPr>
    <p:cSldViewPr>
      <p:cViewPr>
        <p:scale>
          <a:sx n="120" d="100"/>
          <a:sy n="120" d="100"/>
        </p:scale>
        <p:origin x="-136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wt04.phe.gov.uk\SW%20BCS\Core%20Services\Field%20Epidemiology%20Team%20Bristol\Surveillance\Infectious%20diseases\TB\Reports%20&amp;%20Data\TB%20Reports\TB%202016\Figures\2016%20SW%20Centre%20TB%202014%20part%201%20-%20to%20updat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wt04.phe.gov.uk\SW%20BCS\Core%20Services\Field%20Epidemiology%20Team%20Bristol\Surveillance\Infectious%20diseases\TB\Reports%20&amp;%20Data\TB%20Reports\TB%202016\Figures\2016%20SW%20Centre%20TB%202014%20part%203%20-%20to%20updat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wt04.phe.gov.uk\SW%20BCS\Core%20Services\Field%20Epidemiology%20Team%20Bristol\Surveillance\Infectious%20diseases\TB\Reports%20&amp;%20Data\TB%20Reports\TB%202016\Figures\2016%20SW%20Centre%20TB%202014%20part%201%20-%20to%20updat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wt04.phe.gov.uk\SW%20BCS\Core%20Services\Field%20Epidemiology%20Team%20Bristol\Surveillance\Infectious%20diseases\TB\Reports%20&amp;%20Data\TB%20Reports\TB%202016\Figures\2016%20SW%20Centre%20TB%202014%20part%201%20-%20to%20update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wt04.phe.gov.uk\SW%20BCS\Core%20Services\Field%20Epidemiology%20Team%20Bristol\Surveillance\Infectious%20diseases\TB\Reports%20&amp;%20Data\TB%20Reports\TB%202016\Figures\2016%20SW%20Centre%20TB%202014%20part%201%20-%20to%20update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wt04.phe.gov.uk\SW%20BCS\Core%20Services\Field%20Epidemiology%20Team%20Bristol\Surveillance\Infectious%20diseases\TB\Reports%20&amp;%20Data\TB%20Reports\TB%202016\Figures\2016%20SW%20Centre%20TB%202014%20part%201%20-%20to%20updat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560644737126404E-2"/>
          <c:y val="8.8654993098299301E-2"/>
          <c:w val="0.83528367754501087"/>
          <c:h val="0.729900598147392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'Fig1'!$C$26</c:f>
              <c:strCache>
                <c:ptCount val="1"/>
                <c:pt idx="0">
                  <c:v>SW Number of cases</c:v>
                </c:pt>
              </c:strCache>
            </c:strRef>
          </c:tx>
          <c:invertIfNegative val="0"/>
          <c:cat>
            <c:numRef>
              <c:f>'Fig1'!$A$27:$A$43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'Fig1'!$C$27:$C$43</c:f>
              <c:numCache>
                <c:formatCode>General</c:formatCode>
                <c:ptCount val="17"/>
                <c:pt idx="0">
                  <c:v>230</c:v>
                </c:pt>
                <c:pt idx="1">
                  <c:v>211</c:v>
                </c:pt>
                <c:pt idx="2">
                  <c:v>220</c:v>
                </c:pt>
                <c:pt idx="3">
                  <c:v>201</c:v>
                </c:pt>
                <c:pt idx="4">
                  <c:v>263</c:v>
                </c:pt>
                <c:pt idx="5">
                  <c:v>266</c:v>
                </c:pt>
                <c:pt idx="6">
                  <c:v>278</c:v>
                </c:pt>
                <c:pt idx="7">
                  <c:v>269</c:v>
                </c:pt>
                <c:pt idx="8">
                  <c:v>279</c:v>
                </c:pt>
                <c:pt idx="9">
                  <c:v>303</c:v>
                </c:pt>
                <c:pt idx="10">
                  <c:v>265</c:v>
                </c:pt>
                <c:pt idx="11">
                  <c:v>307</c:v>
                </c:pt>
                <c:pt idx="12">
                  <c:v>300</c:v>
                </c:pt>
                <c:pt idx="13">
                  <c:v>325</c:v>
                </c:pt>
                <c:pt idx="14">
                  <c:v>316</c:v>
                </c:pt>
                <c:pt idx="15">
                  <c:v>285</c:v>
                </c:pt>
                <c:pt idx="16">
                  <c:v>239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3345664"/>
        <c:axId val="113347584"/>
      </c:barChart>
      <c:lineChart>
        <c:grouping val="standard"/>
        <c:varyColors val="0"/>
        <c:ser>
          <c:idx val="1"/>
          <c:order val="1"/>
          <c:tx>
            <c:strRef>
              <c:f>'Fig1'!$D$26</c:f>
              <c:strCache>
                <c:ptCount val="1"/>
                <c:pt idx="0">
                  <c:v>SW Rate (per 100,000)*</c:v>
                </c:pt>
              </c:strCache>
            </c:strRef>
          </c:tx>
          <c:marker>
            <c:symbol val="diamond"/>
            <c:size val="7"/>
          </c:marker>
          <c:errBars>
            <c:errDir val="y"/>
            <c:errBarType val="both"/>
            <c:errValType val="cust"/>
            <c:noEndCap val="0"/>
            <c:plus>
              <c:numRef>
                <c:f>'Fig1'!$G$27:$G$43</c:f>
                <c:numCache>
                  <c:formatCode>General</c:formatCode>
                  <c:ptCount val="17"/>
                  <c:pt idx="0">
                    <c:v>0.64518928527832031</c:v>
                  </c:pt>
                  <c:pt idx="1">
                    <c:v>0.61643362045288086</c:v>
                  </c:pt>
                  <c:pt idx="2">
                    <c:v>0.62442588806152344</c:v>
                  </c:pt>
                  <c:pt idx="3">
                    <c:v>0.59502935409545898</c:v>
                  </c:pt>
                  <c:pt idx="4">
                    <c:v>0.67050552368164063</c:v>
                  </c:pt>
                  <c:pt idx="5">
                    <c:v>0.66774749755859375</c:v>
                  </c:pt>
                  <c:pt idx="6">
                    <c:v>0.67725706100463867</c:v>
                  </c:pt>
                  <c:pt idx="7">
                    <c:v>0.66031742095947266</c:v>
                  </c:pt>
                  <c:pt idx="8">
                    <c:v>0.66729736328125</c:v>
                  </c:pt>
                  <c:pt idx="9">
                    <c:v>0.69086360931396484</c:v>
                  </c:pt>
                  <c:pt idx="10">
                    <c:v>0.64437675476074219</c:v>
                  </c:pt>
                  <c:pt idx="11">
                    <c:v>0.68544626235961914</c:v>
                  </c:pt>
                  <c:pt idx="12">
                    <c:v>0.67310047149658203</c:v>
                  </c:pt>
                  <c:pt idx="13">
                    <c:v>0.6940922737121582</c:v>
                  </c:pt>
                  <c:pt idx="14">
                    <c:v>0.67917013168334961</c:v>
                  </c:pt>
                  <c:pt idx="15">
                    <c:v>0.64122819900512695</c:v>
                  </c:pt>
                  <c:pt idx="16">
                    <c:v>0.58556365966796875</c:v>
                  </c:pt>
                </c:numCache>
              </c:numRef>
            </c:plus>
            <c:minus>
              <c:numRef>
                <c:f>'Fig1'!$H$27:$H$43</c:f>
                <c:numCache>
                  <c:formatCode>General</c:formatCode>
                  <c:ptCount val="17"/>
                  <c:pt idx="0">
                    <c:v>0.58502531051635742</c:v>
                  </c:pt>
                  <c:pt idx="1">
                    <c:v>0.5565330982208252</c:v>
                  </c:pt>
                  <c:pt idx="2">
                    <c:v>0.56494808197021484</c:v>
                  </c:pt>
                  <c:pt idx="3">
                    <c:v>0.53585386276245117</c:v>
                  </c:pt>
                  <c:pt idx="4">
                    <c:v>0.61187076568603516</c:v>
                  </c:pt>
                  <c:pt idx="5">
                    <c:v>0.60967111587524414</c:v>
                  </c:pt>
                  <c:pt idx="6">
                    <c:v>0.61958789825439453</c:v>
                  </c:pt>
                  <c:pt idx="7">
                    <c:v>0.6031947135925293</c:v>
                  </c:pt>
                  <c:pt idx="8">
                    <c:v>0.61057424545288086</c:v>
                  </c:pt>
                  <c:pt idx="9">
                    <c:v>0.63442182540893555</c:v>
                  </c:pt>
                  <c:pt idx="10">
                    <c:v>0.58823156356811523</c:v>
                  </c:pt>
                  <c:pt idx="11">
                    <c:v>0.62979936599731445</c:v>
                  </c:pt>
                  <c:pt idx="12">
                    <c:v>0.61784601211547852</c:v>
                  </c:pt>
                  <c:pt idx="13">
                    <c:v>0.63926887512207031</c:v>
                  </c:pt>
                  <c:pt idx="14">
                    <c:v>0.62479400634765625</c:v>
                  </c:pt>
                  <c:pt idx="15">
                    <c:v>0.58727598190307617</c:v>
                  </c:pt>
                  <c:pt idx="16">
                    <c:v>0.53195381164550781</c:v>
                  </c:pt>
                </c:numCache>
              </c:numRef>
            </c:minus>
          </c:errBars>
          <c:cat>
            <c:numRef>
              <c:f>'Fig1'!$K$27:$K$43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'Fig1'!$D$27:$D$43</c:f>
              <c:numCache>
                <c:formatCode>0.00</c:formatCode>
                <c:ptCount val="17"/>
                <c:pt idx="0">
                  <c:v>4.6775784492492676</c:v>
                </c:pt>
                <c:pt idx="1">
                  <c:v>4.268348217010498</c:v>
                </c:pt>
                <c:pt idx="2">
                  <c:v>4.421107292175293</c:v>
                </c:pt>
                <c:pt idx="3">
                  <c:v>4.0146579742431641</c:v>
                </c:pt>
                <c:pt idx="4">
                  <c:v>5.2200312614440918</c:v>
                </c:pt>
                <c:pt idx="5">
                  <c:v>5.2299189567565918</c:v>
                </c:pt>
                <c:pt idx="6">
                  <c:v>5.4298572540283203</c:v>
                </c:pt>
                <c:pt idx="7">
                  <c:v>5.2025542259216309</c:v>
                </c:pt>
                <c:pt idx="8">
                  <c:v>5.3601851463317871</c:v>
                </c:pt>
                <c:pt idx="9">
                  <c:v>5.797022819519043</c:v>
                </c:pt>
                <c:pt idx="10">
                  <c:v>5.036806583404541</c:v>
                </c:pt>
                <c:pt idx="11">
                  <c:v>5.7915449142456055</c:v>
                </c:pt>
                <c:pt idx="12">
                  <c:v>5.6183595657348633</c:v>
                </c:pt>
                <c:pt idx="13">
                  <c:v>6.0435929298400879</c:v>
                </c:pt>
                <c:pt idx="14">
                  <c:v>5.8267073631286621</c:v>
                </c:pt>
                <c:pt idx="15">
                  <c:v>5.2091140747070312</c:v>
                </c:pt>
                <c:pt idx="16">
                  <c:v>4.3328866958618164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'Fig1'!$L$26</c:f>
              <c:strCache>
                <c:ptCount val="1"/>
                <c:pt idx="0">
                  <c:v>UK Rate (per 100,000)*</c:v>
                </c:pt>
              </c:strCache>
            </c:strRef>
          </c:tx>
          <c:spPr>
            <a:ln>
              <a:solidFill>
                <a:schemeClr val="tx2"/>
              </a:solidFill>
            </a:ln>
          </c:spPr>
          <c:marker>
            <c:symbol val="diamond"/>
            <c:size val="7"/>
            <c:spPr>
              <a:solidFill>
                <a:schemeClr val="tx2"/>
              </a:solidFill>
              <a:ln>
                <a:solidFill>
                  <a:schemeClr val="tx2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'Fig1'!$O$27:$O$43</c:f>
                <c:numCache>
                  <c:formatCode>General</c:formatCode>
                  <c:ptCount val="17"/>
                  <c:pt idx="0">
                    <c:v>0.29999999999999893</c:v>
                  </c:pt>
                  <c:pt idx="1">
                    <c:v>0.30000000000000071</c:v>
                  </c:pt>
                  <c:pt idx="2">
                    <c:v>0.40000000000000036</c:v>
                  </c:pt>
                  <c:pt idx="3">
                    <c:v>0.29999999999999893</c:v>
                  </c:pt>
                  <c:pt idx="4">
                    <c:v>0.29999999999999893</c:v>
                  </c:pt>
                  <c:pt idx="5">
                    <c:v>0.40000000000000036</c:v>
                  </c:pt>
                  <c:pt idx="6">
                    <c:v>0.30000000000000071</c:v>
                  </c:pt>
                  <c:pt idx="7">
                    <c:v>0.40000000000000036</c:v>
                  </c:pt>
                  <c:pt idx="8">
                    <c:v>0.30000000000000071</c:v>
                  </c:pt>
                  <c:pt idx="9">
                    <c:v>0.40000000000000036</c:v>
                  </c:pt>
                  <c:pt idx="10">
                    <c:v>0.30000000000000071</c:v>
                  </c:pt>
                  <c:pt idx="11">
                    <c:v>0.30000000000000071</c:v>
                  </c:pt>
                  <c:pt idx="12">
                    <c:v>0.30000000000000071</c:v>
                  </c:pt>
                  <c:pt idx="13">
                    <c:v>0.30000000000000071</c:v>
                  </c:pt>
                  <c:pt idx="14">
                    <c:v>0.40000000000000036</c:v>
                  </c:pt>
                  <c:pt idx="15">
                    <c:v>0.30000000000000071</c:v>
                  </c:pt>
                  <c:pt idx="16">
                    <c:v>0.30000000000000071</c:v>
                  </c:pt>
                </c:numCache>
              </c:numRef>
            </c:plus>
            <c:minus>
              <c:numRef>
                <c:f>'Fig1'!$P$27:$P$43</c:f>
                <c:numCache>
                  <c:formatCode>General</c:formatCode>
                  <c:ptCount val="17"/>
                  <c:pt idx="0">
                    <c:v>0.30000000000000071</c:v>
                  </c:pt>
                  <c:pt idx="1">
                    <c:v>0.30000000000000071</c:v>
                  </c:pt>
                  <c:pt idx="2">
                    <c:v>0.30000000000000071</c:v>
                  </c:pt>
                  <c:pt idx="3">
                    <c:v>0.30000000000000071</c:v>
                  </c:pt>
                  <c:pt idx="4">
                    <c:v>0.30000000000000071</c:v>
                  </c:pt>
                  <c:pt idx="5">
                    <c:v>0.29999999999999893</c:v>
                  </c:pt>
                  <c:pt idx="6">
                    <c:v>0.40000000000000036</c:v>
                  </c:pt>
                  <c:pt idx="7">
                    <c:v>0.29999999999999893</c:v>
                  </c:pt>
                  <c:pt idx="8">
                    <c:v>0.40000000000000036</c:v>
                  </c:pt>
                  <c:pt idx="9">
                    <c:v>0.30000000000000071</c:v>
                  </c:pt>
                  <c:pt idx="10">
                    <c:v>0.29999999999999893</c:v>
                  </c:pt>
                  <c:pt idx="11">
                    <c:v>0.40000000000000036</c:v>
                  </c:pt>
                  <c:pt idx="12">
                    <c:v>0.29999999999999893</c:v>
                  </c:pt>
                  <c:pt idx="13">
                    <c:v>0.30000000000000071</c:v>
                  </c:pt>
                  <c:pt idx="14">
                    <c:v>0.20000000000000107</c:v>
                  </c:pt>
                  <c:pt idx="15">
                    <c:v>0.30000000000000071</c:v>
                  </c:pt>
                  <c:pt idx="16">
                    <c:v>0.19999999999999929</c:v>
                  </c:pt>
                </c:numCache>
              </c:numRef>
            </c:minus>
          </c:errBars>
          <c:cat>
            <c:numRef>
              <c:f>'Fig1'!$K$27:$K$43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'Fig1'!$L$27:$L$43</c:f>
              <c:numCache>
                <c:formatCode>General</c:formatCode>
                <c:ptCount val="17"/>
                <c:pt idx="0" formatCode="#,##0.0">
                  <c:v>12.3</c:v>
                </c:pt>
                <c:pt idx="1">
                  <c:v>12.5</c:v>
                </c:pt>
                <c:pt idx="2">
                  <c:v>13.4</c:v>
                </c:pt>
                <c:pt idx="3">
                  <c:v>13.3</c:v>
                </c:pt>
                <c:pt idx="4">
                  <c:v>13.8</c:v>
                </c:pt>
                <c:pt idx="5">
                  <c:v>15.1</c:v>
                </c:pt>
                <c:pt idx="6">
                  <c:v>15.1</c:v>
                </c:pt>
                <c:pt idx="7">
                  <c:v>14.7</c:v>
                </c:pt>
                <c:pt idx="8">
                  <c:v>15.1</c:v>
                </c:pt>
                <c:pt idx="9">
                  <c:v>15.5</c:v>
                </c:pt>
                <c:pt idx="10">
                  <c:v>14.6</c:v>
                </c:pt>
                <c:pt idx="11">
                  <c:v>15.6</c:v>
                </c:pt>
                <c:pt idx="12">
                  <c:v>15.1</c:v>
                </c:pt>
                <c:pt idx="13">
                  <c:v>13.5</c:v>
                </c:pt>
                <c:pt idx="14">
                  <c:v>11.9</c:v>
                </c:pt>
                <c:pt idx="15">
                  <c:v>10.5</c:v>
                </c:pt>
                <c:pt idx="16">
                  <c:v>10.199999999999999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357952"/>
        <c:axId val="113359488"/>
      </c:lineChart>
      <c:catAx>
        <c:axId val="1133456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Year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 rot="-2700000" vert="horz"/>
          <a:lstStyle/>
          <a:p>
            <a:pPr>
              <a:defRPr/>
            </a:pPr>
            <a:endParaRPr lang="en-US"/>
          </a:p>
        </c:txPr>
        <c:crossAx val="11334758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13347584"/>
        <c:scaling>
          <c:orientation val="minMax"/>
          <c:max val="500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000"/>
                </a:pPr>
                <a:r>
                  <a:rPr lang="en-GB" sz="1000"/>
                  <a:t>Number of cases</a:t>
                </a:r>
              </a:p>
            </c:rich>
          </c:tx>
          <c:layout>
            <c:manualLayout>
              <c:xMode val="edge"/>
              <c:yMode val="edge"/>
              <c:x val="2.5416783376386253E-3"/>
              <c:y val="0.2908653299780835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13345664"/>
        <c:crosses val="autoZero"/>
        <c:crossBetween val="between"/>
        <c:majorUnit val="50"/>
        <c:minorUnit val="25"/>
      </c:valAx>
      <c:catAx>
        <c:axId val="1133579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13359488"/>
        <c:crosses val="autoZero"/>
        <c:auto val="1"/>
        <c:lblAlgn val="ctr"/>
        <c:lblOffset val="100"/>
        <c:noMultiLvlLbl val="0"/>
      </c:catAx>
      <c:valAx>
        <c:axId val="113359488"/>
        <c:scaling>
          <c:orientation val="minMax"/>
          <c:max val="16"/>
          <c:min val="0"/>
        </c:scaling>
        <c:delete val="0"/>
        <c:axPos val="r"/>
        <c:title>
          <c:tx>
            <c:rich>
              <a:bodyPr/>
              <a:lstStyle/>
              <a:p>
                <a:pPr>
                  <a:defRPr sz="1000"/>
                </a:pPr>
                <a:r>
                  <a:rPr lang="en-GB" sz="1000"/>
                  <a:t>Rate per 100,000 population</a:t>
                </a:r>
              </a:p>
            </c:rich>
          </c:tx>
          <c:layout>
            <c:manualLayout>
              <c:xMode val="edge"/>
              <c:yMode val="edge"/>
              <c:x val="0.96431382474681848"/>
              <c:y val="0.18861835765567891"/>
            </c:manualLayout>
          </c:layout>
          <c:overlay val="0"/>
        </c:title>
        <c:numFmt formatCode="0" sourceLinked="0"/>
        <c:majorTickMark val="cross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13357952"/>
        <c:crosses val="max"/>
        <c:crossBetween val="between"/>
        <c:majorUnit val="1"/>
        <c:minorUnit val="0.5"/>
      </c:valAx>
    </c:plotArea>
    <c:legend>
      <c:legendPos val="r"/>
      <c:layout>
        <c:manualLayout>
          <c:xMode val="edge"/>
          <c:yMode val="edge"/>
          <c:x val="0.14091062019834741"/>
          <c:y val="3.3756695517801181E-3"/>
          <c:w val="0.71504381483870771"/>
          <c:h val="8.813480453862782E-2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974837719961603"/>
          <c:y val="4.4211860507513745E-2"/>
          <c:w val="0.83199563549264299"/>
          <c:h val="0.82475514154997442"/>
        </c:manualLayout>
      </c:layout>
      <c:lineChart>
        <c:grouping val="standard"/>
        <c:varyColors val="0"/>
        <c:ser>
          <c:idx val="1"/>
          <c:order val="0"/>
          <c:tx>
            <c:strRef>
              <c:f>'Fig6'!$C$22</c:f>
              <c:strCache>
                <c:ptCount val="1"/>
                <c:pt idx="0">
                  <c:v>&lt;2 years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ymbol val="diamond"/>
            <c:size val="7"/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</c:spPr>
          </c:marker>
          <c:cat>
            <c:numRef>
              <c:f>'Fig6'!$A$66:$A$82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'Fig6'!$C$66:$C$82</c:f>
              <c:numCache>
                <c:formatCode>0.0%</c:formatCode>
                <c:ptCount val="17"/>
                <c:pt idx="0">
                  <c:v>0.33898305084745761</c:v>
                </c:pt>
                <c:pt idx="1">
                  <c:v>0.40740740740740738</c:v>
                </c:pt>
                <c:pt idx="2">
                  <c:v>0.48648648648648651</c:v>
                </c:pt>
                <c:pt idx="3">
                  <c:v>0.47435897435897434</c:v>
                </c:pt>
                <c:pt idx="4">
                  <c:v>0.45689655172413796</c:v>
                </c:pt>
                <c:pt idx="5">
                  <c:v>0.45918367346938777</c:v>
                </c:pt>
                <c:pt idx="6">
                  <c:v>0.39393939393939392</c:v>
                </c:pt>
                <c:pt idx="7">
                  <c:v>0.26548672566371684</c:v>
                </c:pt>
                <c:pt idx="8">
                  <c:v>0.26744186046511625</c:v>
                </c:pt>
                <c:pt idx="9">
                  <c:v>0.32142857142857145</c:v>
                </c:pt>
                <c:pt idx="10">
                  <c:v>0.27522935779816515</c:v>
                </c:pt>
                <c:pt idx="11">
                  <c:v>0.2288135593220339</c:v>
                </c:pt>
                <c:pt idx="12">
                  <c:v>0.29285714285714287</c:v>
                </c:pt>
                <c:pt idx="13">
                  <c:v>0.18965517241379309</c:v>
                </c:pt>
                <c:pt idx="14">
                  <c:v>0.24675324675324675</c:v>
                </c:pt>
                <c:pt idx="15">
                  <c:v>0.15037593984962405</c:v>
                </c:pt>
                <c:pt idx="16">
                  <c:v>0.14754098360655737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'Fig6'!$D$22</c:f>
              <c:strCache>
                <c:ptCount val="1"/>
                <c:pt idx="0">
                  <c:v>2-5 years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ymbol val="diamond"/>
            <c:size val="7"/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cat>
            <c:numRef>
              <c:f>'Fig6'!$A$66:$A$82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'Fig6'!$D$66:$D$82</c:f>
              <c:numCache>
                <c:formatCode>0.0%</c:formatCode>
                <c:ptCount val="17"/>
                <c:pt idx="0">
                  <c:v>0.11864406779661017</c:v>
                </c:pt>
                <c:pt idx="1">
                  <c:v>0.18518518518518517</c:v>
                </c:pt>
                <c:pt idx="2">
                  <c:v>0.16216216216216217</c:v>
                </c:pt>
                <c:pt idx="3">
                  <c:v>0.29487179487179488</c:v>
                </c:pt>
                <c:pt idx="4">
                  <c:v>0.35344827586206895</c:v>
                </c:pt>
                <c:pt idx="5">
                  <c:v>0.37755102040816324</c:v>
                </c:pt>
                <c:pt idx="6">
                  <c:v>0.40151515151515149</c:v>
                </c:pt>
                <c:pt idx="7">
                  <c:v>0.46017699115044247</c:v>
                </c:pt>
                <c:pt idx="8">
                  <c:v>0.37209302325581395</c:v>
                </c:pt>
                <c:pt idx="9">
                  <c:v>0.29464285714285715</c:v>
                </c:pt>
                <c:pt idx="10">
                  <c:v>0.3577981651376147</c:v>
                </c:pt>
                <c:pt idx="11">
                  <c:v>0.32203389830508472</c:v>
                </c:pt>
                <c:pt idx="12">
                  <c:v>0.29285714285714287</c:v>
                </c:pt>
                <c:pt idx="13">
                  <c:v>0.21551724137931033</c:v>
                </c:pt>
                <c:pt idx="14">
                  <c:v>0.22727272727272727</c:v>
                </c:pt>
                <c:pt idx="15">
                  <c:v>0.26315789473684209</c:v>
                </c:pt>
                <c:pt idx="16">
                  <c:v>0.24590163934426229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'Fig6'!$E$22</c:f>
              <c:strCache>
                <c:ptCount val="1"/>
                <c:pt idx="0">
                  <c:v>6-10 years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diamond"/>
            <c:size val="7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numRef>
              <c:f>'Fig6'!$A$66:$A$82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'Fig6'!$E$66:$E$82</c:f>
              <c:numCache>
                <c:formatCode>0.0%</c:formatCode>
                <c:ptCount val="17"/>
                <c:pt idx="0">
                  <c:v>0.20338983050847459</c:v>
                </c:pt>
                <c:pt idx="1">
                  <c:v>0.16666666666666666</c:v>
                </c:pt>
                <c:pt idx="2">
                  <c:v>9.45945945945946E-2</c:v>
                </c:pt>
                <c:pt idx="3">
                  <c:v>8.9743589743589744E-2</c:v>
                </c:pt>
                <c:pt idx="4">
                  <c:v>7.7586206896551727E-2</c:v>
                </c:pt>
                <c:pt idx="5">
                  <c:v>6.1224489795918366E-2</c:v>
                </c:pt>
                <c:pt idx="6">
                  <c:v>9.0909090909090912E-2</c:v>
                </c:pt>
                <c:pt idx="7">
                  <c:v>0.15044247787610621</c:v>
                </c:pt>
                <c:pt idx="8">
                  <c:v>0.1744186046511628</c:v>
                </c:pt>
                <c:pt idx="9">
                  <c:v>0.22321428571428573</c:v>
                </c:pt>
                <c:pt idx="10">
                  <c:v>0.19266055045871561</c:v>
                </c:pt>
                <c:pt idx="11">
                  <c:v>0.28813559322033899</c:v>
                </c:pt>
                <c:pt idx="12">
                  <c:v>0.20714285714285716</c:v>
                </c:pt>
                <c:pt idx="13">
                  <c:v>0.25</c:v>
                </c:pt>
                <c:pt idx="14">
                  <c:v>0.24025974025974026</c:v>
                </c:pt>
                <c:pt idx="15">
                  <c:v>0.27067669172932329</c:v>
                </c:pt>
                <c:pt idx="16">
                  <c:v>0.25409836065573771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'Fig6'!$F$22</c:f>
              <c:strCache>
                <c:ptCount val="1"/>
                <c:pt idx="0">
                  <c:v>11+ years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diamond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numRef>
              <c:f>'Fig6'!$A$66:$A$82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'Fig6'!$F$66:$F$82</c:f>
              <c:numCache>
                <c:formatCode>0.0%</c:formatCode>
                <c:ptCount val="17"/>
                <c:pt idx="0">
                  <c:v>0.33898305084745761</c:v>
                </c:pt>
                <c:pt idx="1">
                  <c:v>0.24074074074074073</c:v>
                </c:pt>
                <c:pt idx="2">
                  <c:v>0.25675675675675674</c:v>
                </c:pt>
                <c:pt idx="3">
                  <c:v>0.14102564102564102</c:v>
                </c:pt>
                <c:pt idx="4">
                  <c:v>0.11206896551724138</c:v>
                </c:pt>
                <c:pt idx="5">
                  <c:v>0.10204081632653061</c:v>
                </c:pt>
                <c:pt idx="6">
                  <c:v>0.11363636363636363</c:v>
                </c:pt>
                <c:pt idx="7">
                  <c:v>0.12389380530973451</c:v>
                </c:pt>
                <c:pt idx="8">
                  <c:v>0.18604651162790697</c:v>
                </c:pt>
                <c:pt idx="9">
                  <c:v>0.16071428571428573</c:v>
                </c:pt>
                <c:pt idx="10">
                  <c:v>0.1743119266055046</c:v>
                </c:pt>
                <c:pt idx="11">
                  <c:v>0.16101694915254236</c:v>
                </c:pt>
                <c:pt idx="12">
                  <c:v>0.20714285714285716</c:v>
                </c:pt>
                <c:pt idx="13">
                  <c:v>0.34482758620689657</c:v>
                </c:pt>
                <c:pt idx="14">
                  <c:v>0.2857142857142857</c:v>
                </c:pt>
                <c:pt idx="15">
                  <c:v>0.31578947368421051</c:v>
                </c:pt>
                <c:pt idx="16">
                  <c:v>0.35245901639344263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683456"/>
        <c:axId val="113690112"/>
      </c:lineChart>
      <c:catAx>
        <c:axId val="1136834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latin typeface="+mn-lt"/>
                  </a:defRPr>
                </a:pPr>
                <a:r>
                  <a:rPr lang="en-GB">
                    <a:latin typeface="+mn-lt"/>
                  </a:rPr>
                  <a:t>Year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13690112"/>
        <c:crosses val="autoZero"/>
        <c:auto val="1"/>
        <c:lblAlgn val="ctr"/>
        <c:lblOffset val="100"/>
        <c:noMultiLvlLbl val="0"/>
      </c:catAx>
      <c:valAx>
        <c:axId val="11369011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>
                    <a:latin typeface="+mn-lt"/>
                  </a:defRPr>
                </a:pPr>
                <a:r>
                  <a:rPr lang="en-GB">
                    <a:latin typeface="+mn-lt"/>
                  </a:rPr>
                  <a:t>Percentage of TB cases</a:t>
                </a:r>
              </a:p>
            </c:rich>
          </c:tx>
          <c:layout>
            <c:manualLayout>
              <c:xMode val="edge"/>
              <c:yMode val="edge"/>
              <c:x val="6.5591075909708643E-5"/>
              <c:y val="0.21473717108404444"/>
            </c:manualLayout>
          </c:layout>
          <c:overlay val="0"/>
        </c:title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11368345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4536561687445551"/>
          <c:y val="8.3107671338987542E-4"/>
          <c:w val="0.80929918806878109"/>
          <c:h val="7.5710320323240515E-2"/>
        </c:manualLayout>
      </c:layout>
      <c:overlay val="0"/>
      <c:txPr>
        <a:bodyPr/>
        <a:lstStyle/>
        <a:p>
          <a:pPr>
            <a:defRPr>
              <a:latin typeface="+mn-lt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5922580923954477E-2"/>
          <c:y val="5.110244901856948E-2"/>
          <c:w val="0.89941986622507153"/>
          <c:h val="0.8178645530389187"/>
        </c:manualLayout>
      </c:layout>
      <c:lineChart>
        <c:grouping val="standard"/>
        <c:varyColors val="0"/>
        <c:ser>
          <c:idx val="0"/>
          <c:order val="0"/>
          <c:tx>
            <c:strRef>
              <c:f>'Fig9'!$B$30:$C$30</c:f>
              <c:strCache>
                <c:ptCount val="1"/>
                <c:pt idx="0">
                  <c:v>Any resistance</c:v>
                </c:pt>
              </c:strCache>
            </c:strRef>
          </c:tx>
          <c:cat>
            <c:numRef>
              <c:f>'Fig9'!$A$32:$A$48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'Fig9'!$C$32:$C$48</c:f>
              <c:numCache>
                <c:formatCode>0.0</c:formatCode>
                <c:ptCount val="17"/>
                <c:pt idx="0">
                  <c:v>4.6296296296296298</c:v>
                </c:pt>
                <c:pt idx="1">
                  <c:v>8.1818181818181817</c:v>
                </c:pt>
                <c:pt idx="2">
                  <c:v>5.46875</c:v>
                </c:pt>
                <c:pt idx="3">
                  <c:v>5.6910569105691051</c:v>
                </c:pt>
                <c:pt idx="4">
                  <c:v>4.6357615894039732</c:v>
                </c:pt>
                <c:pt idx="5">
                  <c:v>4.5714285714285712</c:v>
                </c:pt>
                <c:pt idx="6">
                  <c:v>5.8823529411764701</c:v>
                </c:pt>
                <c:pt idx="7">
                  <c:v>5.625</c:v>
                </c:pt>
                <c:pt idx="8">
                  <c:v>7.3298429319371721</c:v>
                </c:pt>
                <c:pt idx="9">
                  <c:v>8.7179487179487172</c:v>
                </c:pt>
                <c:pt idx="10">
                  <c:v>5.6338028169014089</c:v>
                </c:pt>
                <c:pt idx="11">
                  <c:v>9.5</c:v>
                </c:pt>
                <c:pt idx="12">
                  <c:v>7.3684210526315779</c:v>
                </c:pt>
                <c:pt idx="13">
                  <c:v>8.6021505376344098</c:v>
                </c:pt>
                <c:pt idx="14">
                  <c:v>6.8965517241379306</c:v>
                </c:pt>
                <c:pt idx="15">
                  <c:v>5.8479532163742682</c:v>
                </c:pt>
                <c:pt idx="16">
                  <c:v>12.080536912751679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'Fig9'!$D$30:$E$30</c:f>
              <c:strCache>
                <c:ptCount val="1"/>
                <c:pt idx="0">
                  <c:v>Isoniazid resistant</c:v>
                </c:pt>
              </c:strCache>
            </c:strRef>
          </c:tx>
          <c:marker>
            <c:symbol val="diamond"/>
            <c:size val="7"/>
          </c:marker>
          <c:cat>
            <c:numRef>
              <c:f>'Fig9'!$A$32:$A$48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'Fig9'!$E$32:$E$48</c:f>
              <c:numCache>
                <c:formatCode>0.0</c:formatCode>
                <c:ptCount val="17"/>
                <c:pt idx="0">
                  <c:v>3.7037037037037033</c:v>
                </c:pt>
                <c:pt idx="1">
                  <c:v>8.1818181818181817</c:v>
                </c:pt>
                <c:pt idx="2">
                  <c:v>5.46875</c:v>
                </c:pt>
                <c:pt idx="3">
                  <c:v>5.6910569105691051</c:v>
                </c:pt>
                <c:pt idx="4">
                  <c:v>4.6357615894039732</c:v>
                </c:pt>
                <c:pt idx="5">
                  <c:v>4.5714285714285712</c:v>
                </c:pt>
                <c:pt idx="6">
                  <c:v>5.8823529411764701</c:v>
                </c:pt>
                <c:pt idx="7">
                  <c:v>5</c:v>
                </c:pt>
                <c:pt idx="8">
                  <c:v>5.7591623036649215</c:v>
                </c:pt>
                <c:pt idx="9">
                  <c:v>7.1794871794871788</c:v>
                </c:pt>
                <c:pt idx="10">
                  <c:v>3.5211267605633805</c:v>
                </c:pt>
                <c:pt idx="11">
                  <c:v>8.5</c:v>
                </c:pt>
                <c:pt idx="12">
                  <c:v>5.7894736842105265</c:v>
                </c:pt>
                <c:pt idx="13">
                  <c:v>7.5268817204301079</c:v>
                </c:pt>
                <c:pt idx="14">
                  <c:v>6.3218390804597711</c:v>
                </c:pt>
                <c:pt idx="15">
                  <c:v>5.8479532163742682</c:v>
                </c:pt>
                <c:pt idx="16">
                  <c:v>10.067114093959731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'Fig9'!$F$30:$G$30</c:f>
              <c:strCache>
                <c:ptCount val="1"/>
                <c:pt idx="0">
                  <c:v>Multi-drug resistant</c:v>
                </c:pt>
              </c:strCache>
            </c:strRef>
          </c:tx>
          <c:marker>
            <c:symbol val="diamond"/>
            <c:size val="7"/>
          </c:marker>
          <c:cat>
            <c:numRef>
              <c:f>'Fig9'!$A$32:$A$48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'Fig9'!$G$32:$G$48</c:f>
              <c:numCache>
                <c:formatCode>0.0</c:formatCode>
                <c:ptCount val="17"/>
                <c:pt idx="0">
                  <c:v>0.92592592592592582</c:v>
                </c:pt>
                <c:pt idx="1">
                  <c:v>0</c:v>
                </c:pt>
                <c:pt idx="2">
                  <c:v>0.78125</c:v>
                </c:pt>
                <c:pt idx="3">
                  <c:v>1.6260162601626018</c:v>
                </c:pt>
                <c:pt idx="4">
                  <c:v>0</c:v>
                </c:pt>
                <c:pt idx="5">
                  <c:v>1.7142857142857144</c:v>
                </c:pt>
                <c:pt idx="6">
                  <c:v>0</c:v>
                </c:pt>
                <c:pt idx="7">
                  <c:v>0.625</c:v>
                </c:pt>
                <c:pt idx="8">
                  <c:v>1.5706806282722512</c:v>
                </c:pt>
                <c:pt idx="9">
                  <c:v>1.0256410256410255</c:v>
                </c:pt>
                <c:pt idx="10">
                  <c:v>0.70422535211267612</c:v>
                </c:pt>
                <c:pt idx="11">
                  <c:v>0.5</c:v>
                </c:pt>
                <c:pt idx="12">
                  <c:v>1.0526315789473684</c:v>
                </c:pt>
                <c:pt idx="13">
                  <c:v>0.53763440860215062</c:v>
                </c:pt>
                <c:pt idx="14">
                  <c:v>1.1494252873563218</c:v>
                </c:pt>
                <c:pt idx="15">
                  <c:v>0.58479532163742687</c:v>
                </c:pt>
                <c:pt idx="16">
                  <c:v>2.0134228187919461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127040"/>
        <c:axId val="33133312"/>
      </c:lineChart>
      <c:catAx>
        <c:axId val="331270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latin typeface="+mn-lt"/>
                  </a:defRPr>
                </a:pPr>
                <a:r>
                  <a:rPr lang="en-GB">
                    <a:latin typeface="+mn-lt"/>
                  </a:rPr>
                  <a:t>Year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out"/>
        <c:tickLblPos val="nextTo"/>
        <c:crossAx val="33133312"/>
        <c:crosses val="autoZero"/>
        <c:auto val="1"/>
        <c:lblAlgn val="ctr"/>
        <c:lblOffset val="100"/>
        <c:noMultiLvlLbl val="1"/>
      </c:catAx>
      <c:valAx>
        <c:axId val="33133312"/>
        <c:scaling>
          <c:orientation val="minMax"/>
          <c:max val="14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>
                    <a:latin typeface="+mn-lt"/>
                  </a:defRPr>
                </a:pPr>
                <a:r>
                  <a:rPr lang="en-GB">
                    <a:latin typeface="+mn-lt"/>
                  </a:rPr>
                  <a:t>Proportion of TB cases (%)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crossAx val="3312704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2847887350027934"/>
          <c:y val="4.882410646850454E-4"/>
          <c:w val="0.76858434981772272"/>
          <c:h val="6.4450343140535202E-2"/>
        </c:manualLayout>
      </c:layout>
      <c:overlay val="0"/>
      <c:txPr>
        <a:bodyPr/>
        <a:lstStyle/>
        <a:p>
          <a:pPr>
            <a:defRPr>
              <a:latin typeface="+mn-lt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48400614937999"/>
          <c:y val="6.025790873834122E-2"/>
          <c:w val="0.73832546452010639"/>
          <c:h val="0.72236540988685771"/>
        </c:manualLayout>
      </c:layout>
      <c:lineChart>
        <c:grouping val="standard"/>
        <c:varyColors val="0"/>
        <c:ser>
          <c:idx val="1"/>
          <c:order val="0"/>
          <c:tx>
            <c:strRef>
              <c:f>'Fig 4 age group rates'!$B$22</c:f>
              <c:strCache>
                <c:ptCount val="1"/>
                <c:pt idx="0">
                  <c:v>0 to 9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diamond"/>
            <c:size val="7"/>
            <c:spPr>
              <a:solidFill>
                <a:srgbClr val="00B092"/>
              </a:solidFill>
              <a:ln>
                <a:solidFill>
                  <a:schemeClr val="accent1"/>
                </a:solidFill>
              </a:ln>
            </c:spPr>
          </c:marker>
          <c:cat>
            <c:numRef>
              <c:f>'Fig 4 age group rates'!$A$23:$A$39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'Fig 4 age group rates'!$B$23:$B$39</c:f>
              <c:numCache>
                <c:formatCode>0.00</c:formatCode>
                <c:ptCount val="17"/>
                <c:pt idx="0">
                  <c:v>0.35023509530772534</c:v>
                </c:pt>
                <c:pt idx="1">
                  <c:v>0.53244828596022609</c:v>
                </c:pt>
                <c:pt idx="2">
                  <c:v>0.89750493627714956</c:v>
                </c:pt>
                <c:pt idx="3">
                  <c:v>0.3612201293529283</c:v>
                </c:pt>
                <c:pt idx="4">
                  <c:v>0.9082074709146557</c:v>
                </c:pt>
                <c:pt idx="5">
                  <c:v>0.73016151172639387</c:v>
                </c:pt>
                <c:pt idx="6">
                  <c:v>1.0986696941120462</c:v>
                </c:pt>
                <c:pt idx="7">
                  <c:v>0.73051221690368751</c:v>
                </c:pt>
                <c:pt idx="8">
                  <c:v>1.450365764116138</c:v>
                </c:pt>
                <c:pt idx="9">
                  <c:v>2.3417263206435788</c:v>
                </c:pt>
                <c:pt idx="10">
                  <c:v>1.2462479036329905</c:v>
                </c:pt>
                <c:pt idx="11">
                  <c:v>1.0501719656593766</c:v>
                </c:pt>
                <c:pt idx="12">
                  <c:v>1.3655116145297264</c:v>
                </c:pt>
                <c:pt idx="13">
                  <c:v>1.1736734974464218</c:v>
                </c:pt>
                <c:pt idx="14">
                  <c:v>0.82431396470287599</c:v>
                </c:pt>
                <c:pt idx="15">
                  <c:v>0.81274118094544556</c:v>
                </c:pt>
                <c:pt idx="16">
                  <c:v>0.16083143418214801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'Fig 4 age group rates'!$C$22</c:f>
              <c:strCache>
                <c:ptCount val="1"/>
                <c:pt idx="0">
                  <c:v>10 to 19</c:v>
                </c:pt>
              </c:strCache>
            </c:strRef>
          </c:tx>
          <c:spPr>
            <a:ln>
              <a:solidFill>
                <a:srgbClr val="822433"/>
              </a:solidFill>
            </a:ln>
          </c:spPr>
          <c:marker>
            <c:symbol val="diamond"/>
            <c:size val="7"/>
            <c:spPr>
              <a:solidFill>
                <a:srgbClr val="822433"/>
              </a:solidFill>
              <a:ln>
                <a:solidFill>
                  <a:srgbClr val="822433"/>
                </a:solidFill>
              </a:ln>
            </c:spPr>
          </c:marker>
          <c:cat>
            <c:numRef>
              <c:f>'Fig 4 age group rates'!$A$23:$A$39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'Fig 4 age group rates'!$C$23:$C$39</c:f>
              <c:numCache>
                <c:formatCode>0.00</c:formatCode>
                <c:ptCount val="17"/>
                <c:pt idx="0">
                  <c:v>2.3317205599460373</c:v>
                </c:pt>
                <c:pt idx="1">
                  <c:v>1.8064355086101285</c:v>
                </c:pt>
                <c:pt idx="2">
                  <c:v>1.6205433033478804</c:v>
                </c:pt>
                <c:pt idx="3">
                  <c:v>1.4413744947181633</c:v>
                </c:pt>
                <c:pt idx="4">
                  <c:v>1.4296266291786794</c:v>
                </c:pt>
                <c:pt idx="5">
                  <c:v>1.10491656301497</c:v>
                </c:pt>
                <c:pt idx="6">
                  <c:v>1.5759000753280237</c:v>
                </c:pt>
                <c:pt idx="7">
                  <c:v>2.6629990381874062</c:v>
                </c:pt>
                <c:pt idx="8">
                  <c:v>0.62962082659770213</c:v>
                </c:pt>
                <c:pt idx="9">
                  <c:v>2.2136907284307461</c:v>
                </c:pt>
                <c:pt idx="10">
                  <c:v>0.79493404432234249</c:v>
                </c:pt>
                <c:pt idx="11">
                  <c:v>1.9299368588990997</c:v>
                </c:pt>
                <c:pt idx="12">
                  <c:v>2.4510644973111821</c:v>
                </c:pt>
                <c:pt idx="13">
                  <c:v>3.9551877230973078</c:v>
                </c:pt>
                <c:pt idx="14">
                  <c:v>3.8201093880018671</c:v>
                </c:pt>
                <c:pt idx="15">
                  <c:v>3.8240281980514079</c:v>
                </c:pt>
                <c:pt idx="16">
                  <c:v>1.826541642658714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537408"/>
        <c:axId val="113539712"/>
      </c:lineChart>
      <c:catAx>
        <c:axId val="1135374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113539712"/>
        <c:crosses val="autoZero"/>
        <c:auto val="1"/>
        <c:lblAlgn val="ctr"/>
        <c:lblOffset val="100"/>
        <c:noMultiLvlLbl val="0"/>
      </c:catAx>
      <c:valAx>
        <c:axId val="113539712"/>
        <c:scaling>
          <c:orientation val="minMax"/>
          <c:max val="14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Rate per 100,000 population</a:t>
                </a:r>
              </a:p>
            </c:rich>
          </c:tx>
          <c:overlay val="0"/>
        </c:title>
        <c:numFmt formatCode="0.00" sourceLinked="1"/>
        <c:majorTickMark val="out"/>
        <c:minorTickMark val="none"/>
        <c:tickLblPos val="nextTo"/>
        <c:crossAx val="11353740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1969665844256301"/>
          <c:y val="3.5421315620575151E-3"/>
          <c:w val="0.64724690384960548"/>
          <c:h val="0.12768260321051028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6476077507159967"/>
          <c:y val="6.025790873834122E-2"/>
          <c:w val="0.7312514924732525"/>
          <c:h val="0.72236540988685771"/>
        </c:manualLayout>
      </c:layout>
      <c:lineChart>
        <c:grouping val="standard"/>
        <c:varyColors val="0"/>
        <c:ser>
          <c:idx val="3"/>
          <c:order val="0"/>
          <c:tx>
            <c:strRef>
              <c:f>'Fig 4 age group rates'!$D$22</c:f>
              <c:strCache>
                <c:ptCount val="1"/>
                <c:pt idx="0">
                  <c:v>20 to 29</c:v>
                </c:pt>
              </c:strCache>
            </c:strRef>
          </c:tx>
          <c:spPr>
            <a:ln>
              <a:solidFill>
                <a:srgbClr val="002776"/>
              </a:solidFill>
            </a:ln>
          </c:spPr>
          <c:marker>
            <c:symbol val="diamond"/>
            <c:size val="7"/>
            <c:spPr>
              <a:solidFill>
                <a:srgbClr val="002776"/>
              </a:solidFill>
              <a:ln>
                <a:solidFill>
                  <a:srgbClr val="002776"/>
                </a:solidFill>
              </a:ln>
            </c:spPr>
          </c:marker>
          <c:cat>
            <c:numRef>
              <c:f>'Fig 4 age group rates'!$A$23:$A$39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'Fig 4 age group rates'!$D$23:$D$39</c:f>
              <c:numCache>
                <c:formatCode>0.00</c:formatCode>
                <c:ptCount val="17"/>
                <c:pt idx="0">
                  <c:v>7.0099001358842177</c:v>
                </c:pt>
                <c:pt idx="1">
                  <c:v>4.9304442147628453</c:v>
                </c:pt>
                <c:pt idx="2">
                  <c:v>7.1580122016577228</c:v>
                </c:pt>
                <c:pt idx="3">
                  <c:v>6.4054230141358532</c:v>
                </c:pt>
                <c:pt idx="4">
                  <c:v>11.529599544580819</c:v>
                </c:pt>
                <c:pt idx="5">
                  <c:v>9.1917503173755293</c:v>
                </c:pt>
                <c:pt idx="6">
                  <c:v>12.506401080282645</c:v>
                </c:pt>
                <c:pt idx="7">
                  <c:v>10.627305307766761</c:v>
                </c:pt>
                <c:pt idx="8">
                  <c:v>10.243605749223727</c:v>
                </c:pt>
                <c:pt idx="9">
                  <c:v>8.4571858953287613</c:v>
                </c:pt>
                <c:pt idx="10">
                  <c:v>8.3600434091310607</c:v>
                </c:pt>
                <c:pt idx="11">
                  <c:v>10.40718499625652</c:v>
                </c:pt>
                <c:pt idx="12">
                  <c:v>9.2501233349777987</c:v>
                </c:pt>
                <c:pt idx="13">
                  <c:v>9.1642088767581917</c:v>
                </c:pt>
                <c:pt idx="14">
                  <c:v>8.3060617638752756</c:v>
                </c:pt>
                <c:pt idx="15">
                  <c:v>6.2749035233583283</c:v>
                </c:pt>
                <c:pt idx="16">
                  <c:v>7.5706632346326668</c:v>
                </c:pt>
              </c:numCache>
            </c:numRef>
          </c:val>
          <c:smooth val="0"/>
        </c:ser>
        <c:ser>
          <c:idx val="4"/>
          <c:order val="1"/>
          <c:tx>
            <c:strRef>
              <c:f>'Fig 4 age group rates'!$E$22</c:f>
              <c:strCache>
                <c:ptCount val="1"/>
                <c:pt idx="0">
                  <c:v>30 to 39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ymbol val="diamond"/>
            <c:size val="7"/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cat>
            <c:numRef>
              <c:f>'Fig 4 age group rates'!$A$23:$A$39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'Fig 4 age group rates'!$E$23:$E$39</c:f>
              <c:numCache>
                <c:formatCode>0.00</c:formatCode>
                <c:ptCount val="17"/>
                <c:pt idx="0">
                  <c:v>4.2011511154056214</c:v>
                </c:pt>
                <c:pt idx="1">
                  <c:v>4.4797849703214245</c:v>
                </c:pt>
                <c:pt idx="2">
                  <c:v>4.6216998612089526</c:v>
                </c:pt>
                <c:pt idx="3">
                  <c:v>5.0920313952024578</c:v>
                </c:pt>
                <c:pt idx="4">
                  <c:v>7.0608850026802541</c:v>
                </c:pt>
                <c:pt idx="5">
                  <c:v>7.6167709578382441</c:v>
                </c:pt>
                <c:pt idx="6">
                  <c:v>9.2912847748811611</c:v>
                </c:pt>
                <c:pt idx="7">
                  <c:v>8.7278072532671853</c:v>
                </c:pt>
                <c:pt idx="8">
                  <c:v>10.309568216538421</c:v>
                </c:pt>
                <c:pt idx="9">
                  <c:v>11.594755358603548</c:v>
                </c:pt>
                <c:pt idx="10">
                  <c:v>8.4986698779879646</c:v>
                </c:pt>
                <c:pt idx="11">
                  <c:v>11.003538932300726</c:v>
                </c:pt>
                <c:pt idx="12">
                  <c:v>11.913426921733681</c:v>
                </c:pt>
                <c:pt idx="13">
                  <c:v>8.8353531932439004</c:v>
                </c:pt>
                <c:pt idx="14">
                  <c:v>11.088065328271957</c:v>
                </c:pt>
                <c:pt idx="15">
                  <c:v>11.92390614274527</c:v>
                </c:pt>
                <c:pt idx="16">
                  <c:v>8.7458874451990631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560576"/>
        <c:axId val="113567232"/>
      </c:lineChart>
      <c:catAx>
        <c:axId val="1135605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113567232"/>
        <c:crosses val="autoZero"/>
        <c:auto val="1"/>
        <c:lblAlgn val="ctr"/>
        <c:lblOffset val="100"/>
        <c:noMultiLvlLbl val="0"/>
      </c:catAx>
      <c:valAx>
        <c:axId val="113567232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Rate per 100,000 population</a:t>
                </a:r>
              </a:p>
            </c:rich>
          </c:tx>
          <c:overlay val="0"/>
        </c:title>
        <c:numFmt formatCode="0.00" sourceLinked="1"/>
        <c:majorTickMark val="out"/>
        <c:minorTickMark val="none"/>
        <c:tickLblPos val="nextTo"/>
        <c:crossAx val="11356057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6946786012501659"/>
          <c:y val="3.5422652438953811E-3"/>
          <c:w val="0.62742529829955607"/>
          <c:h val="0.12768260321051028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511756397150059"/>
          <c:y val="6.025790873834122E-2"/>
          <c:w val="0.73600056187228335"/>
          <c:h val="0.72207651791151617"/>
        </c:manualLayout>
      </c:layout>
      <c:lineChart>
        <c:grouping val="standard"/>
        <c:varyColors val="0"/>
        <c:ser>
          <c:idx val="5"/>
          <c:order val="0"/>
          <c:tx>
            <c:strRef>
              <c:f>'Fig 4 age group rates'!$F$22</c:f>
              <c:strCache>
                <c:ptCount val="1"/>
                <c:pt idx="0">
                  <c:v>40 to 49</c:v>
                </c:pt>
              </c:strCache>
            </c:strRef>
          </c:tx>
          <c:spPr>
            <a:ln>
              <a:solidFill>
                <a:schemeClr val="tx2"/>
              </a:solidFill>
            </a:ln>
          </c:spPr>
          <c:marker>
            <c:symbol val="diamond"/>
            <c:size val="7"/>
            <c:spPr>
              <a:solidFill>
                <a:schemeClr val="tx2"/>
              </a:solidFill>
              <a:ln>
                <a:solidFill>
                  <a:schemeClr val="tx2"/>
                </a:solidFill>
              </a:ln>
            </c:spPr>
          </c:marker>
          <c:cat>
            <c:numRef>
              <c:f>'Fig 4 age group rates'!$A$23:$A$39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'Fig 4 age group rates'!$F$23:$F$39</c:f>
              <c:numCache>
                <c:formatCode>0.00</c:formatCode>
                <c:ptCount val="17"/>
                <c:pt idx="0">
                  <c:v>4.0140987499170162</c:v>
                </c:pt>
                <c:pt idx="1">
                  <c:v>2.7394216472142365</c:v>
                </c:pt>
                <c:pt idx="2">
                  <c:v>2.9870987206256179</c:v>
                </c:pt>
                <c:pt idx="3">
                  <c:v>3.5085205884373778</c:v>
                </c:pt>
                <c:pt idx="4">
                  <c:v>5.0019793546874975</c:v>
                </c:pt>
                <c:pt idx="5">
                  <c:v>5.1527799247694137</c:v>
                </c:pt>
                <c:pt idx="6">
                  <c:v>5.0415862738044632</c:v>
                </c:pt>
                <c:pt idx="7">
                  <c:v>4.4076340221263228</c:v>
                </c:pt>
                <c:pt idx="8">
                  <c:v>7.0129010916308312</c:v>
                </c:pt>
                <c:pt idx="9">
                  <c:v>6.6976861464271789</c:v>
                </c:pt>
                <c:pt idx="10">
                  <c:v>4.9733077338861555</c:v>
                </c:pt>
                <c:pt idx="11">
                  <c:v>6.268478953581913</c:v>
                </c:pt>
                <c:pt idx="12">
                  <c:v>6.4201840103351868</c:v>
                </c:pt>
                <c:pt idx="13">
                  <c:v>5.9536015982112733</c:v>
                </c:pt>
                <c:pt idx="14">
                  <c:v>7.6661537964945499</c:v>
                </c:pt>
                <c:pt idx="15">
                  <c:v>6.7127793509427356</c:v>
                </c:pt>
                <c:pt idx="16">
                  <c:v>4.621945839198303</c:v>
                </c:pt>
              </c:numCache>
            </c:numRef>
          </c:val>
          <c:smooth val="0"/>
        </c:ser>
        <c:ser>
          <c:idx val="6"/>
          <c:order val="1"/>
          <c:tx>
            <c:strRef>
              <c:f>'Fig 4 age group rates'!$G$22</c:f>
              <c:strCache>
                <c:ptCount val="1"/>
                <c:pt idx="0">
                  <c:v>50 to 59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ymbol val="diamond"/>
            <c:size val="7"/>
            <c:spPr>
              <a:solidFill>
                <a:schemeClr val="accent6"/>
              </a:solidFill>
              <a:ln>
                <a:solidFill>
                  <a:schemeClr val="accent6"/>
                </a:solidFill>
              </a:ln>
            </c:spPr>
          </c:marker>
          <c:cat>
            <c:numRef>
              <c:f>'Fig 4 age group rates'!$A$23:$A$39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'Fig 4 age group rates'!$G$23:$G$39</c:f>
              <c:numCache>
                <c:formatCode>0.00</c:formatCode>
                <c:ptCount val="17"/>
                <c:pt idx="0">
                  <c:v>5.0537458210882091</c:v>
                </c:pt>
                <c:pt idx="1">
                  <c:v>3.5875565600713926</c:v>
                </c:pt>
                <c:pt idx="2">
                  <c:v>3.9709152518442696</c:v>
                </c:pt>
                <c:pt idx="3">
                  <c:v>4.6890363004675848</c:v>
                </c:pt>
                <c:pt idx="4">
                  <c:v>3.9538020199535207</c:v>
                </c:pt>
                <c:pt idx="5">
                  <c:v>4.2550506717844661</c:v>
                </c:pt>
                <c:pt idx="6">
                  <c:v>3.6738772631083942</c:v>
                </c:pt>
                <c:pt idx="7">
                  <c:v>4.3448361622211999</c:v>
                </c:pt>
                <c:pt idx="8">
                  <c:v>3.3256691775468954</c:v>
                </c:pt>
                <c:pt idx="9">
                  <c:v>4.6845131506373203</c:v>
                </c:pt>
                <c:pt idx="10">
                  <c:v>4.2056945103670369</c:v>
                </c:pt>
                <c:pt idx="11">
                  <c:v>3.4050213702102083</c:v>
                </c:pt>
                <c:pt idx="12">
                  <c:v>4.9308377493336115</c:v>
                </c:pt>
                <c:pt idx="13">
                  <c:v>5.2575339039889046</c:v>
                </c:pt>
                <c:pt idx="14">
                  <c:v>5.1327865759596927</c:v>
                </c:pt>
                <c:pt idx="15">
                  <c:v>4.4633256645283277</c:v>
                </c:pt>
                <c:pt idx="16">
                  <c:v>3.3021304024504454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612672"/>
        <c:axId val="113619328"/>
      </c:lineChart>
      <c:catAx>
        <c:axId val="1136126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113619328"/>
        <c:crosses val="autoZero"/>
        <c:auto val="1"/>
        <c:lblAlgn val="ctr"/>
        <c:lblOffset val="100"/>
        <c:noMultiLvlLbl val="0"/>
      </c:catAx>
      <c:valAx>
        <c:axId val="113619328"/>
        <c:scaling>
          <c:orientation val="minMax"/>
          <c:max val="14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Rate per 100,000 population</a:t>
                </a:r>
              </a:p>
            </c:rich>
          </c:tx>
          <c:overlay val="0"/>
        </c:title>
        <c:numFmt formatCode="0.00" sourceLinked="1"/>
        <c:majorTickMark val="out"/>
        <c:minorTickMark val="none"/>
        <c:tickLblPos val="nextTo"/>
        <c:crossAx val="11361267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8928946567506612"/>
          <c:y val="3.5422652438953811E-3"/>
          <c:w val="0.60760369274950643"/>
          <c:h val="0.12768260321051028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6476077507159967"/>
          <c:y val="6.025790873834122E-2"/>
          <c:w val="0.73127490381839044"/>
          <c:h val="0.72236540988685771"/>
        </c:manualLayout>
      </c:layout>
      <c:lineChart>
        <c:grouping val="standard"/>
        <c:varyColors val="0"/>
        <c:ser>
          <c:idx val="7"/>
          <c:order val="0"/>
          <c:tx>
            <c:strRef>
              <c:f>'Fig 4 age group rates'!$H$22</c:f>
              <c:strCache>
                <c:ptCount val="1"/>
                <c:pt idx="0">
                  <c:v>60 to 69</c:v>
                </c:pt>
              </c:strCache>
            </c:strRef>
          </c:tx>
          <c:spPr>
            <a:ln>
              <a:solidFill>
                <a:schemeClr val="accent3">
                  <a:lumMod val="60000"/>
                  <a:lumOff val="40000"/>
                </a:schemeClr>
              </a:solidFill>
            </a:ln>
          </c:spPr>
          <c:marker>
            <c:symbol val="diamond"/>
            <c:size val="7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c:spPr>
          </c:marker>
          <c:cat>
            <c:numRef>
              <c:f>'Fig 4 age group rates'!$A$23:$A$39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'Fig 4 age group rates'!$H$23:$H$39</c:f>
              <c:numCache>
                <c:formatCode>0.00</c:formatCode>
                <c:ptCount val="17"/>
                <c:pt idx="0">
                  <c:v>6.2098239414754133</c:v>
                </c:pt>
                <c:pt idx="1">
                  <c:v>5.5938467685545898</c:v>
                </c:pt>
                <c:pt idx="2">
                  <c:v>4.9356587525023787</c:v>
                </c:pt>
                <c:pt idx="3">
                  <c:v>4.8221866880643161</c:v>
                </c:pt>
                <c:pt idx="4">
                  <c:v>4.495324862143371</c:v>
                </c:pt>
                <c:pt idx="5">
                  <c:v>5.4659643509805029</c:v>
                </c:pt>
                <c:pt idx="6">
                  <c:v>3.3712510357725223</c:v>
                </c:pt>
                <c:pt idx="7">
                  <c:v>4.0422822725710938</c:v>
                </c:pt>
                <c:pt idx="8">
                  <c:v>4.5354706198692485</c:v>
                </c:pt>
                <c:pt idx="9">
                  <c:v>3.7879744437990861</c:v>
                </c:pt>
                <c:pt idx="10">
                  <c:v>4.0066880870375936</c:v>
                </c:pt>
                <c:pt idx="11">
                  <c:v>3.9145661004598109</c:v>
                </c:pt>
                <c:pt idx="12">
                  <c:v>3.8561650438638773</c:v>
                </c:pt>
                <c:pt idx="13">
                  <c:v>6.3305209135383347</c:v>
                </c:pt>
                <c:pt idx="14">
                  <c:v>3.6631754162832539</c:v>
                </c:pt>
                <c:pt idx="15">
                  <c:v>3.2157912892984313</c:v>
                </c:pt>
                <c:pt idx="16">
                  <c:v>3.204479279400005</c:v>
                </c:pt>
              </c:numCache>
            </c:numRef>
          </c:val>
          <c:smooth val="0"/>
        </c:ser>
        <c:ser>
          <c:idx val="8"/>
          <c:order val="1"/>
          <c:tx>
            <c:strRef>
              <c:f>'Fig 4 age group rates'!$I$22</c:f>
              <c:strCache>
                <c:ptCount val="1"/>
                <c:pt idx="0">
                  <c:v>70+</c:v>
                </c:pt>
              </c:strCache>
            </c:strRef>
          </c:tx>
          <c:spPr>
            <a:ln>
              <a:solidFill>
                <a:schemeClr val="accent2">
                  <a:lumMod val="60000"/>
                  <a:lumOff val="40000"/>
                </a:schemeClr>
              </a:solidFill>
            </a:ln>
          </c:spPr>
          <c:marker>
            <c:symbol val="diamond"/>
            <c:size val="7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c:spPr>
          </c:marker>
          <c:cat>
            <c:numRef>
              <c:f>'Fig 4 age group rates'!$A$23:$A$39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'Fig 4 age group rates'!$I$23:$I$39</c:f>
              <c:numCache>
                <c:formatCode>0.00</c:formatCode>
                <c:ptCount val="17"/>
                <c:pt idx="0">
                  <c:v>8.1449987486320108</c:v>
                </c:pt>
                <c:pt idx="1">
                  <c:v>9.9640269321786779</c:v>
                </c:pt>
                <c:pt idx="2">
                  <c:v>8.878189780766931</c:v>
                </c:pt>
                <c:pt idx="3">
                  <c:v>5.5053155270180607</c:v>
                </c:pt>
                <c:pt idx="4">
                  <c:v>7.2185592044570273</c:v>
                </c:pt>
                <c:pt idx="5">
                  <c:v>7.7474447779352777</c:v>
                </c:pt>
                <c:pt idx="6">
                  <c:v>6.4083120078950406</c:v>
                </c:pt>
                <c:pt idx="7">
                  <c:v>5.6338266218026281</c:v>
                </c:pt>
                <c:pt idx="8">
                  <c:v>4.7316394991698756</c:v>
                </c:pt>
                <c:pt idx="9">
                  <c:v>6.0591872426566784</c:v>
                </c:pt>
                <c:pt idx="10">
                  <c:v>7.4906571076802386</c:v>
                </c:pt>
                <c:pt idx="11">
                  <c:v>7.6969819728580111</c:v>
                </c:pt>
                <c:pt idx="12">
                  <c:v>4.6455942511434802</c:v>
                </c:pt>
                <c:pt idx="13">
                  <c:v>7.146272504261777</c:v>
                </c:pt>
                <c:pt idx="14">
                  <c:v>5.8053687040145387</c:v>
                </c:pt>
                <c:pt idx="15">
                  <c:v>4.5614307605631028</c:v>
                </c:pt>
                <c:pt idx="16">
                  <c:v>4.9289391239952778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783552"/>
        <c:axId val="113785856"/>
      </c:lineChart>
      <c:catAx>
        <c:axId val="1137835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113785856"/>
        <c:crosses val="autoZero"/>
        <c:auto val="1"/>
        <c:lblAlgn val="ctr"/>
        <c:lblOffset val="100"/>
        <c:noMultiLvlLbl val="0"/>
      </c:catAx>
      <c:valAx>
        <c:axId val="113785856"/>
        <c:scaling>
          <c:orientation val="minMax"/>
          <c:max val="14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Rate per 100,000 population</a:t>
                </a:r>
              </a:p>
            </c:rich>
          </c:tx>
          <c:overlay val="0"/>
        </c:title>
        <c:numFmt formatCode="0.00" sourceLinked="1"/>
        <c:majorTickMark val="out"/>
        <c:minorTickMark val="none"/>
        <c:tickLblPos val="nextTo"/>
        <c:crossAx val="11378355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7432415348477868"/>
          <c:y val="3.5422652438953811E-3"/>
          <c:w val="0.72256900493979381"/>
          <c:h val="0.12768260321051028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949E6C6-4B8F-4672-8CF4-FB16948CBE13}" type="datetimeFigureOut">
              <a:rPr lang="en-US"/>
              <a:pPr>
                <a:defRPr/>
              </a:pPr>
              <a:t>2/26/2018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AE0CBF3-2A0A-4409-B599-FEFEAF974B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1710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84" charset="-128"/>
        <a:cs typeface="ヒラギノ角ゴ Pro W3" pitchFamily="8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133303"/>
            <a:ext cx="9144000" cy="472469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1988840"/>
            <a:ext cx="9144000" cy="144463"/>
          </a:xfrm>
          <a:prstGeom prst="rect">
            <a:avLst/>
          </a:prstGeom>
          <a:solidFill>
            <a:srgbClr val="00AE9E"/>
          </a:solid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000" y="2492896"/>
            <a:ext cx="7633648" cy="1724503"/>
          </a:xfrm>
          <a:ln>
            <a:noFill/>
          </a:ln>
        </p:spPr>
        <p:txBody>
          <a:bodyPr anchor="t">
            <a:noAutofit/>
          </a:bodyPr>
          <a:lstStyle>
            <a:lvl1pPr algn="l">
              <a:defRPr sz="45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8000" y="6021288"/>
            <a:ext cx="7633648" cy="33833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</a:p>
        </p:txBody>
      </p:sp>
      <p:pic>
        <p:nvPicPr>
          <p:cNvPr id="9" name="Picture 8" descr="\\colhpafil004\Colindale_Data\HQ Group and LARS\Group Data\Design\Branding and logos\PHE logos with strapline\Small without Old French text\PHE small logo for A4.jpg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74110" cy="1812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(1 line)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702" y="548680"/>
            <a:ext cx="8028000" cy="648072"/>
          </a:xfrm>
        </p:spPr>
        <p:txBody>
          <a:bodyPr anchor="t" anchorCtr="0"/>
          <a:lstStyle>
            <a:lvl1pPr>
              <a:defRPr sz="4000" baseline="0">
                <a:solidFill>
                  <a:srgbClr val="00AE9E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58000" y="1412776"/>
            <a:ext cx="8028000" cy="4739679"/>
          </a:xfrm>
        </p:spPr>
        <p:txBody>
          <a:bodyPr/>
          <a:lstStyle>
            <a:lvl1pPr>
              <a:spcBef>
                <a:spcPts val="1200"/>
              </a:spcBef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Text should be 12-18pt Arial. Do not use other fonts.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0" y="6308725"/>
            <a:ext cx="9144000" cy="549275"/>
          </a:xfrm>
        </p:spPr>
        <p:txBody>
          <a:bodyPr/>
          <a:lstStyle>
            <a:lvl1pPr>
              <a:defRPr/>
            </a:lvl1pPr>
          </a:lstStyle>
          <a:p>
            <a:pPr marL="531813">
              <a:defRPr/>
            </a:pPr>
            <a:r>
              <a:rPr lang="en-US" dirty="0" smtClean="0"/>
              <a:t>  </a:t>
            </a:r>
            <a:fld id="{2565FA6D-D4C8-4C4C-AC4B-3269734D34D8}" type="slidenum">
              <a:rPr lang="en-US" smtClean="0"/>
              <a:pPr marL="531813"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173038" indent="0" algn="l">
              <a:defRPr sz="1200" baseline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GB" dirty="0" smtClean="0"/>
              <a:t>Tuberculosis in the South West Annual Review 2017: a summary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2B137A8-457C-45E9-9771-195AE3C0F798}" type="datetimeFigureOut">
              <a:rPr lang="en-GB" smtClean="0"/>
              <a:t>26/02/2018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98EE-94D5-4F2D-9BBE-230696C90D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931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133303"/>
            <a:ext cx="9144000" cy="472469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1988840"/>
            <a:ext cx="9144000" cy="144463"/>
          </a:xfrm>
          <a:prstGeom prst="rect">
            <a:avLst/>
          </a:prstGeom>
          <a:solidFill>
            <a:srgbClr val="00AE9E"/>
          </a:solid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  <a:latin typeface="Arial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000" y="2492896"/>
            <a:ext cx="7633648" cy="1724503"/>
          </a:xfrm>
          <a:ln>
            <a:noFill/>
          </a:ln>
        </p:spPr>
        <p:txBody>
          <a:bodyPr anchor="t">
            <a:noAutofit/>
          </a:bodyPr>
          <a:lstStyle>
            <a:lvl1pPr algn="l">
              <a:defRPr sz="45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8000" y="6021288"/>
            <a:ext cx="7633648" cy="33833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</a:p>
        </p:txBody>
      </p:sp>
      <p:pic>
        <p:nvPicPr>
          <p:cNvPr id="9" name="Picture 8" descr="\\colhpafil004\Colindale_Data\HQ Group and LARS\Group Data\Design\Branding and logos\PHE logos with strapline\Small without Old French text\PHE small logo for A4.jpg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74110" cy="18122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9977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(1 line)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702" y="548680"/>
            <a:ext cx="8028000" cy="648072"/>
          </a:xfrm>
        </p:spPr>
        <p:txBody>
          <a:bodyPr anchor="t" anchorCtr="0"/>
          <a:lstStyle>
            <a:lvl1pPr>
              <a:defRPr sz="4000" baseline="0">
                <a:solidFill>
                  <a:srgbClr val="00AE9E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58000" y="1412776"/>
            <a:ext cx="8028000" cy="4739679"/>
          </a:xfrm>
        </p:spPr>
        <p:txBody>
          <a:bodyPr/>
          <a:lstStyle>
            <a:lvl1pPr>
              <a:spcBef>
                <a:spcPts val="1200"/>
              </a:spcBef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Text should be 12-18pt Arial. Do not use other fonts.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0" y="6308725"/>
            <a:ext cx="9144000" cy="549275"/>
          </a:xfrm>
        </p:spPr>
        <p:txBody>
          <a:bodyPr/>
          <a:lstStyle>
            <a:lvl1pPr>
              <a:defRPr/>
            </a:lvl1pPr>
          </a:lstStyle>
          <a:p>
            <a:pPr marL="531813">
              <a:defRPr/>
            </a:pPr>
            <a:r>
              <a:rPr lang="en-US" dirty="0" smtClean="0">
                <a:solidFill>
                  <a:prstClr val="white"/>
                </a:solidFill>
              </a:rPr>
              <a:t>  </a:t>
            </a:r>
            <a:fld id="{2565FA6D-D4C8-4C4C-AC4B-3269734D34D8}" type="slidenum">
              <a:rPr lang="en-US" smtClean="0">
                <a:solidFill>
                  <a:prstClr val="white"/>
                </a:solidFill>
              </a:rPr>
              <a:pPr marL="531813"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173038" indent="0" algn="l">
              <a:defRPr sz="1200" baseline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GB" dirty="0" smtClean="0">
                <a:solidFill>
                  <a:prstClr val="white"/>
                </a:solidFill>
              </a:rPr>
              <a:t>Tuberculosis in the South West Annual Review 2017: a summary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305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2B137A8-457C-45E9-9771-195AE3C0F798}" type="datetimeFigureOut">
              <a:rPr lang="en-GB" smtClean="0">
                <a:solidFill>
                  <a:prstClr val="black"/>
                </a:solidFill>
              </a:rPr>
              <a:pPr/>
              <a:t>26/02/2018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98EE-94D5-4F2D-9BBE-230696C90D3A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64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7213" y="274638"/>
            <a:ext cx="8029575" cy="114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57213" y="1600200"/>
            <a:ext cx="802957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</a:t>
            </a:r>
            <a:r>
              <a:rPr lang="en-US" dirty="0" smtClean="0"/>
              <a:t>level</a:t>
            </a:r>
          </a:p>
          <a:p>
            <a:pPr lvl="4"/>
            <a:r>
              <a:rPr lang="en-US" dirty="0" smtClean="0"/>
              <a:t>Fourth </a:t>
            </a:r>
            <a:r>
              <a:rPr lang="en-US" dirty="0"/>
              <a:t>level</a:t>
            </a:r>
          </a:p>
          <a:p>
            <a:pPr lvl="5"/>
            <a:r>
              <a:rPr lang="en-US" dirty="0" smtClean="0"/>
              <a:t>Fifth </a:t>
            </a:r>
            <a:r>
              <a:rPr lang="en-US" dirty="0"/>
              <a:t>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08725"/>
            <a:ext cx="9144000" cy="549275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0" rIns="91440" bIns="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  </a:t>
            </a:r>
            <a:fld id="{45F8D313-CCBE-49D6-A3BC-57B1848DFB52}" type="slidenum">
              <a:rPr lang="en-US" smtClean="0"/>
              <a:pPr>
                <a:defRPr/>
              </a:pPr>
              <a:t>‹#›</a:t>
            </a:fld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900113" y="6308725"/>
            <a:ext cx="8064375" cy="5492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aseline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 dirty="0" smtClean="0"/>
              <a:t>Tuberculosis in the South West Annual Review 2017: a summary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50">
          <a:solidFill>
            <a:srgbClr val="00AE9E"/>
          </a:solidFill>
          <a:latin typeface="+mj-lt"/>
          <a:ea typeface="ヒラギノ角ゴ Pro W3" pitchFamily="84" charset="-128"/>
          <a:cs typeface="ヒラギノ角ゴ Pro W3" pitchFamily="84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9pPr>
    </p:titleStyle>
    <p:bodyStyle>
      <a:lvl1pPr marL="342900" indent="-342900" algn="l" rtl="0" eaLnBrk="0" fontAlgn="base" hangingPunct="0">
        <a:spcBef>
          <a:spcPts val="1200"/>
        </a:spcBef>
        <a:spcAft>
          <a:spcPct val="0"/>
        </a:spcAft>
        <a:buFont typeface="Arial" pitchFamily="84" charset="0"/>
        <a:defRPr kern="1200" baseline="0">
          <a:solidFill>
            <a:srgbClr val="00AE9E"/>
          </a:solidFill>
          <a:latin typeface="Arial" pitchFamily="34" charset="0"/>
          <a:ea typeface="ヒラギノ角ゴ Pro W3" pitchFamily="84" charset="-128"/>
          <a:cs typeface="ヒラギノ角ゴ Pro W3" pitchFamily="84" charset="-128"/>
        </a:defRPr>
      </a:lvl1pPr>
      <a:lvl2pPr marL="354013" indent="-176213" algn="l" rtl="0" eaLnBrk="0" fontAlgn="base" hangingPunct="0">
        <a:spcBef>
          <a:spcPts val="600"/>
        </a:spcBef>
        <a:spcAft>
          <a:spcPct val="0"/>
        </a:spcAft>
        <a:defRPr kern="1200" baseline="0">
          <a:solidFill>
            <a:schemeClr val="tx1"/>
          </a:solidFill>
          <a:latin typeface="Arial" pitchFamily="34" charset="0"/>
          <a:ea typeface="ヒラギノ角ゴ Pro W3" pitchFamily="84" charset="-128"/>
          <a:cs typeface="+mn-cs"/>
        </a:defRPr>
      </a:lvl2pPr>
      <a:lvl3pPr marL="215900" indent="-215900" algn="l" rtl="0" eaLnBrk="0" fontAlgn="base" hangingPunct="0">
        <a:spcBef>
          <a:spcPts val="600"/>
        </a:spcBef>
        <a:spcAft>
          <a:spcPct val="0"/>
        </a:spcAft>
        <a:buFont typeface="Arial" pitchFamily="84" charset="0"/>
        <a:buChar char="•"/>
        <a:defRPr kern="1200">
          <a:solidFill>
            <a:schemeClr val="tx1"/>
          </a:solidFill>
          <a:latin typeface="Arial" pitchFamily="34" charset="0"/>
          <a:ea typeface="ヒラギノ角ゴ Pro W3" pitchFamily="84" charset="-128"/>
          <a:cs typeface="+mn-cs"/>
        </a:defRPr>
      </a:lvl3pPr>
      <a:lvl4pPr marL="625475" indent="-190500" algn="l" rtl="0" eaLnBrk="0" fontAlgn="base" hangingPunct="0">
        <a:spcBef>
          <a:spcPts val="6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ヒラギノ角ゴ Pro W3" pitchFamily="84" charset="-128"/>
          <a:cs typeface="+mn-cs"/>
        </a:defRPr>
      </a:lvl4pPr>
      <a:lvl5pPr marL="1073150" indent="-1778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Arial" pitchFamily="34" charset="0"/>
          <a:ea typeface="ヒラギノ角ゴ Pro W3" pitchFamily="84" charset="-128"/>
          <a:cs typeface="+mn-cs"/>
        </a:defRPr>
      </a:lvl5pPr>
      <a:lvl6pPr marL="1520825" indent="-187325" algn="l" defTabSz="914400" rtl="0" eaLnBrk="1" latinLnBrk="0" hangingPunct="1">
        <a:spcBef>
          <a:spcPct val="20000"/>
        </a:spcBef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7213" y="274638"/>
            <a:ext cx="8029575" cy="114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57213" y="1600200"/>
            <a:ext cx="802957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</a:t>
            </a:r>
            <a:r>
              <a:rPr lang="en-US" dirty="0" smtClean="0"/>
              <a:t>level</a:t>
            </a:r>
          </a:p>
          <a:p>
            <a:pPr lvl="4"/>
            <a:r>
              <a:rPr lang="en-US" dirty="0" smtClean="0"/>
              <a:t>Fourth </a:t>
            </a:r>
            <a:r>
              <a:rPr lang="en-US" dirty="0"/>
              <a:t>level</a:t>
            </a:r>
          </a:p>
          <a:p>
            <a:pPr lvl="5"/>
            <a:r>
              <a:rPr lang="en-US" dirty="0" smtClean="0"/>
              <a:t>Fifth </a:t>
            </a:r>
            <a:r>
              <a:rPr lang="en-US" dirty="0"/>
              <a:t>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08725"/>
            <a:ext cx="9144000" cy="549275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0" rIns="91440" bIns="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prstClr val="white"/>
                </a:solidFill>
              </a:rPr>
              <a:t>  </a:t>
            </a:r>
            <a:fld id="{45F8D313-CCBE-49D6-A3BC-57B1848DFB52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r>
              <a:rPr lang="en-US" dirty="0" smtClean="0">
                <a:solidFill>
                  <a:prstClr val="white"/>
                </a:solidFill>
              </a:rPr>
              <a:t>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900113" y="6308725"/>
            <a:ext cx="8064375" cy="5492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aseline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 dirty="0" smtClean="0">
                <a:solidFill>
                  <a:prstClr val="white"/>
                </a:solidFill>
              </a:rPr>
              <a:t>Tuberculosis in the South West Annual Review 2017: a summary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26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50">
          <a:solidFill>
            <a:srgbClr val="00AE9E"/>
          </a:solidFill>
          <a:latin typeface="+mj-lt"/>
          <a:ea typeface="ヒラギノ角ゴ Pro W3" pitchFamily="84" charset="-128"/>
          <a:cs typeface="ヒラギノ角ゴ Pro W3" pitchFamily="84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9pPr>
    </p:titleStyle>
    <p:bodyStyle>
      <a:lvl1pPr marL="342900" indent="-342900" algn="l" rtl="0" eaLnBrk="0" fontAlgn="base" hangingPunct="0">
        <a:spcBef>
          <a:spcPts val="1200"/>
        </a:spcBef>
        <a:spcAft>
          <a:spcPct val="0"/>
        </a:spcAft>
        <a:buFont typeface="Arial" pitchFamily="84" charset="0"/>
        <a:defRPr kern="1200" baseline="0">
          <a:solidFill>
            <a:srgbClr val="00AE9E"/>
          </a:solidFill>
          <a:latin typeface="Arial" pitchFamily="34" charset="0"/>
          <a:ea typeface="ヒラギノ角ゴ Pro W3" pitchFamily="84" charset="-128"/>
          <a:cs typeface="ヒラギノ角ゴ Pro W3" pitchFamily="84" charset="-128"/>
        </a:defRPr>
      </a:lvl1pPr>
      <a:lvl2pPr marL="354013" indent="-176213" algn="l" rtl="0" eaLnBrk="0" fontAlgn="base" hangingPunct="0">
        <a:spcBef>
          <a:spcPts val="600"/>
        </a:spcBef>
        <a:spcAft>
          <a:spcPct val="0"/>
        </a:spcAft>
        <a:defRPr kern="1200" baseline="0">
          <a:solidFill>
            <a:schemeClr val="tx1"/>
          </a:solidFill>
          <a:latin typeface="Arial" pitchFamily="34" charset="0"/>
          <a:ea typeface="ヒラギノ角ゴ Pro W3" pitchFamily="84" charset="-128"/>
          <a:cs typeface="+mn-cs"/>
        </a:defRPr>
      </a:lvl2pPr>
      <a:lvl3pPr marL="215900" indent="-215900" algn="l" rtl="0" eaLnBrk="0" fontAlgn="base" hangingPunct="0">
        <a:spcBef>
          <a:spcPts val="600"/>
        </a:spcBef>
        <a:spcAft>
          <a:spcPct val="0"/>
        </a:spcAft>
        <a:buFont typeface="Arial" pitchFamily="84" charset="0"/>
        <a:buChar char="•"/>
        <a:defRPr kern="1200">
          <a:solidFill>
            <a:schemeClr val="tx1"/>
          </a:solidFill>
          <a:latin typeface="Arial" pitchFamily="34" charset="0"/>
          <a:ea typeface="ヒラギノ角ゴ Pro W3" pitchFamily="84" charset="-128"/>
          <a:cs typeface="+mn-cs"/>
        </a:defRPr>
      </a:lvl3pPr>
      <a:lvl4pPr marL="625475" indent="-190500" algn="l" rtl="0" eaLnBrk="0" fontAlgn="base" hangingPunct="0">
        <a:spcBef>
          <a:spcPts val="6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ヒラギノ角ゴ Pro W3" pitchFamily="84" charset="-128"/>
          <a:cs typeface="+mn-cs"/>
        </a:defRPr>
      </a:lvl4pPr>
      <a:lvl5pPr marL="1073150" indent="-1778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Arial" pitchFamily="34" charset="0"/>
          <a:ea typeface="ヒラギノ角ゴ Pro W3" pitchFamily="84" charset="-128"/>
          <a:cs typeface="+mn-cs"/>
        </a:defRPr>
      </a:lvl5pPr>
      <a:lvl6pPr marL="1520825" indent="-187325" algn="l" defTabSz="914400" rtl="0" eaLnBrk="1" latinLnBrk="0" hangingPunct="1">
        <a:spcBef>
          <a:spcPct val="20000"/>
        </a:spcBef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ublichealthmatters.blog.gov.uk/2016/10/20/health-matters-reducing-the-burden-of-tuberculosis/" TargetMode="External"/><Relationship Id="rId2" Type="http://schemas.openxmlformats.org/officeDocument/2006/relationships/hyperlink" Target="https://www.gov.uk/government/uploads/system/uploads/attachment_data/file/673082/Tuberculosis_in_the_South_West_Annual_Review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ingertips.phe.org.uk/profile/health-protection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000" y="2492896"/>
            <a:ext cx="8262472" cy="1724503"/>
          </a:xfrm>
        </p:spPr>
        <p:txBody>
          <a:bodyPr/>
          <a:lstStyle/>
          <a:p>
            <a:r>
              <a:rPr lang="en-GB" dirty="0"/>
              <a:t>Tuberculosis in the South West</a:t>
            </a:r>
            <a:br>
              <a:rPr lang="en-GB" dirty="0"/>
            </a:br>
            <a:r>
              <a:rPr lang="en-GB" dirty="0"/>
              <a:t>Annual </a:t>
            </a:r>
            <a:r>
              <a:rPr lang="en-GB" dirty="0" smtClean="0"/>
              <a:t>Review 2017: a summary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558000" y="5589240"/>
            <a:ext cx="8334480" cy="770384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Rachel </a:t>
            </a:r>
            <a:r>
              <a:rPr lang="en-GB" dirty="0"/>
              <a:t>Kwiatkowska, </a:t>
            </a:r>
            <a:r>
              <a:rPr lang="en-GB" dirty="0" smtClean="0"/>
              <a:t>ST4 Public </a:t>
            </a:r>
            <a:r>
              <a:rPr lang="en-GB" dirty="0"/>
              <a:t>Health Academic Clinical Fellow</a:t>
            </a:r>
          </a:p>
          <a:p>
            <a:r>
              <a:rPr lang="en-GB" dirty="0"/>
              <a:t>Field Epidemiology Service, National Infection </a:t>
            </a:r>
            <a:r>
              <a:rPr lang="en-GB" dirty="0" smtClean="0"/>
              <a:t>Service, Public </a:t>
            </a:r>
            <a:r>
              <a:rPr lang="en-GB" dirty="0" smtClean="0"/>
              <a:t>Health England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678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000" y="1268760"/>
            <a:ext cx="8028000" cy="488369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 smtClean="0"/>
              <a:t>TB surveillance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 smtClean="0"/>
              <a:t>Epidemiology of TB in the South West</a:t>
            </a:r>
          </a:p>
          <a:p>
            <a:pPr marL="568325" lvl="3" indent="-285750"/>
            <a:r>
              <a:rPr lang="en-GB" sz="3400" dirty="0" smtClean="0"/>
              <a:t>Recent trends</a:t>
            </a:r>
          </a:p>
          <a:p>
            <a:pPr marL="568325" lvl="3" indent="-285750"/>
            <a:r>
              <a:rPr lang="en-GB" sz="3400" dirty="0" smtClean="0"/>
              <a:t>Areas of high disease burden</a:t>
            </a:r>
          </a:p>
          <a:p>
            <a:pPr marL="568325" lvl="3" indent="-285750"/>
            <a:r>
              <a:rPr lang="en-GB" sz="3400" dirty="0" smtClean="0"/>
              <a:t>At-risk populations</a:t>
            </a:r>
          </a:p>
          <a:p>
            <a:pPr marL="568325" lvl="3" indent="-285750"/>
            <a:r>
              <a:rPr lang="en-GB" sz="3400" dirty="0"/>
              <a:t>Benchmarking the South </a:t>
            </a:r>
            <a:r>
              <a:rPr lang="en-GB" sz="3400" dirty="0" smtClean="0"/>
              <a:t>West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 smtClean="0"/>
              <a:t>Public health messages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solidFill>
            <a:schemeClr val="accent2"/>
          </a:solidFill>
        </p:spPr>
        <p:txBody>
          <a:bodyPr/>
          <a:lstStyle/>
          <a:p>
            <a:pPr marL="531813">
              <a:defRPr/>
            </a:pPr>
            <a:r>
              <a:rPr lang="en-US" smtClean="0"/>
              <a:t>  </a:t>
            </a:r>
            <a:fld id="{2565FA6D-D4C8-4C4C-AC4B-3269734D34D8}" type="slidenum">
              <a:rPr lang="en-US" smtClean="0"/>
              <a:pPr marL="531813">
                <a:defRPr/>
              </a:pPr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Tuberculosis in the South West Annual Review 2017: a 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63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TB surveillance England &amp; Wales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12776"/>
            <a:ext cx="8028000" cy="4739679"/>
          </a:xfrm>
        </p:spPr>
        <p:txBody>
          <a:bodyPr/>
          <a:lstStyle/>
          <a:p>
            <a:pPr marL="0" indent="0">
              <a:spcBef>
                <a:spcPts val="1800"/>
              </a:spcBef>
            </a:pPr>
            <a:r>
              <a:rPr lang="en-GB" sz="2800" b="1" dirty="0" smtClean="0"/>
              <a:t>1993</a:t>
            </a:r>
            <a:r>
              <a:rPr lang="en-GB" sz="2400" b="1" dirty="0" smtClean="0"/>
              <a:t> – </a:t>
            </a:r>
            <a:r>
              <a:rPr lang="en-GB" sz="2400" dirty="0" smtClean="0"/>
              <a:t>TB resurgence</a:t>
            </a:r>
            <a:r>
              <a:rPr lang="en-GB" sz="2400" b="1" dirty="0" smtClean="0"/>
              <a:t>, </a:t>
            </a:r>
            <a:r>
              <a:rPr lang="en-GB" sz="2400" dirty="0" smtClean="0"/>
              <a:t>WHO declares </a:t>
            </a:r>
            <a:r>
              <a:rPr lang="en-GB" sz="2400" dirty="0"/>
              <a:t>‘global </a:t>
            </a:r>
            <a:r>
              <a:rPr lang="en-GB" sz="2400" dirty="0" smtClean="0"/>
              <a:t>emergency’</a:t>
            </a:r>
          </a:p>
          <a:p>
            <a:pPr marL="0" indent="0">
              <a:spcBef>
                <a:spcPts val="1800"/>
              </a:spcBef>
            </a:pPr>
            <a:r>
              <a:rPr lang="en-GB" sz="2800" b="1" dirty="0" smtClean="0"/>
              <a:t>1999</a:t>
            </a:r>
            <a:r>
              <a:rPr lang="en-GB" sz="2400" b="1" dirty="0" smtClean="0"/>
              <a:t> - </a:t>
            </a:r>
            <a:r>
              <a:rPr lang="en-GB" sz="2400" dirty="0"/>
              <a:t>Enhanced TB </a:t>
            </a:r>
            <a:r>
              <a:rPr lang="en-GB" sz="2400" dirty="0" smtClean="0"/>
              <a:t>surveillance established E&amp;W </a:t>
            </a:r>
          </a:p>
          <a:p>
            <a:pPr marL="0" indent="0">
              <a:spcBef>
                <a:spcPts val="1800"/>
              </a:spcBef>
            </a:pPr>
            <a:r>
              <a:rPr lang="en-GB" sz="2800" b="1" dirty="0" smtClean="0"/>
              <a:t>2008</a:t>
            </a:r>
            <a:r>
              <a:rPr lang="en-GB" sz="2400" b="1" dirty="0" smtClean="0"/>
              <a:t> -</a:t>
            </a:r>
            <a:r>
              <a:rPr lang="en-GB" sz="2400" dirty="0" smtClean="0"/>
              <a:t> Enhanced </a:t>
            </a:r>
            <a:r>
              <a:rPr lang="en-GB" sz="2400" dirty="0"/>
              <a:t>Tuberculosis Surveillance (ETS) </a:t>
            </a:r>
            <a:r>
              <a:rPr lang="en-GB" sz="2400" dirty="0" smtClean="0"/>
              <a:t>system</a:t>
            </a:r>
          </a:p>
          <a:p>
            <a:pPr marL="0" indent="0"/>
            <a:r>
              <a:rPr lang="en-GB" sz="2400" dirty="0" smtClean="0"/>
              <a:t>Secure website, real-time case notification/ de-notification</a:t>
            </a:r>
          </a:p>
          <a:p>
            <a:pPr marL="0" indent="0"/>
            <a:r>
              <a:rPr lang="en-GB" sz="2400" dirty="0" smtClean="0"/>
              <a:t>Users can:</a:t>
            </a:r>
          </a:p>
          <a:p>
            <a:pPr marL="568325" lvl="3" indent="-285750"/>
            <a:r>
              <a:rPr lang="en-GB" sz="2400" dirty="0" smtClean="0"/>
              <a:t>Monitor treatment outcomes</a:t>
            </a:r>
          </a:p>
          <a:p>
            <a:pPr marL="568325" lvl="3" indent="-285750"/>
            <a:r>
              <a:rPr lang="en-GB" sz="2400" dirty="0" smtClean="0"/>
              <a:t>Generate reports</a:t>
            </a:r>
          </a:p>
          <a:p>
            <a:pPr marL="568325" lvl="3" indent="-285750"/>
            <a:r>
              <a:rPr lang="en-GB" sz="2400" dirty="0" smtClean="0"/>
              <a:t>Export case or lab information</a:t>
            </a:r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solidFill>
            <a:schemeClr val="accent2"/>
          </a:solidFill>
        </p:spPr>
        <p:txBody>
          <a:bodyPr/>
          <a:lstStyle/>
          <a:p>
            <a:pPr marL="531813">
              <a:defRPr/>
            </a:pPr>
            <a:r>
              <a:rPr lang="en-US" smtClean="0"/>
              <a:t>  </a:t>
            </a:r>
            <a:fld id="{2565FA6D-D4C8-4C4C-AC4B-3269734D34D8}" type="slidenum">
              <a:rPr lang="en-US" smtClean="0"/>
              <a:pPr marL="531813">
                <a:defRPr/>
              </a:pPr>
              <a:t>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Tuberculosis in the South West Annual Review 2017: a 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65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028000" cy="64807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TB epidemiology in the South West  2016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052736"/>
            <a:ext cx="8028000" cy="496855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2400" dirty="0" smtClean="0"/>
              <a:t>239 </a:t>
            </a:r>
            <a:r>
              <a:rPr lang="en-GB" sz="2400" dirty="0"/>
              <a:t>cases of TB </a:t>
            </a:r>
            <a:r>
              <a:rPr lang="en-GB" sz="2400" dirty="0" smtClean="0"/>
              <a:t>notified: rate </a:t>
            </a:r>
            <a:r>
              <a:rPr lang="en-GB" sz="2400" b="1" dirty="0" smtClean="0"/>
              <a:t>4.33 </a:t>
            </a:r>
            <a:r>
              <a:rPr lang="en-GB" sz="2400" b="1" dirty="0"/>
              <a:t>per </a:t>
            </a:r>
            <a:r>
              <a:rPr lang="en-GB" sz="2400" b="1" dirty="0" smtClean="0"/>
              <a:t>100k </a:t>
            </a:r>
            <a:r>
              <a:rPr lang="en-GB" sz="2400" dirty="0" smtClean="0"/>
              <a:t>population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 smtClean="0"/>
              <a:t>UK-born children &lt; 15 years notification rate very low: </a:t>
            </a:r>
            <a:r>
              <a:rPr lang="en-GB" sz="2400" b="1" dirty="0" smtClean="0"/>
              <a:t>0.1 </a:t>
            </a:r>
            <a:r>
              <a:rPr lang="en-GB" sz="2400" b="1" dirty="0"/>
              <a:t>per </a:t>
            </a:r>
            <a:r>
              <a:rPr lang="en-GB" sz="2400" b="1" dirty="0" smtClean="0"/>
              <a:t>100k</a:t>
            </a:r>
            <a:r>
              <a:rPr lang="en-GB" sz="2400" dirty="0" smtClean="0"/>
              <a:t> population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 smtClean="0"/>
              <a:t>Majority of cases </a:t>
            </a:r>
            <a:r>
              <a:rPr lang="en-GB" sz="2400" b="1" dirty="0" smtClean="0"/>
              <a:t>pulmonary TB</a:t>
            </a:r>
            <a:r>
              <a:rPr lang="en-GB" sz="2400" dirty="0" smtClean="0"/>
              <a:t> (</a:t>
            </a:r>
            <a:r>
              <a:rPr lang="en-GB" sz="2400" b="1" dirty="0" smtClean="0"/>
              <a:t>65%</a:t>
            </a:r>
            <a:r>
              <a:rPr lang="en-GB" sz="2400" dirty="0" smtClean="0"/>
              <a:t>); 25% of these also with non-pulmonary TB disease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/>
              <a:t>Median </a:t>
            </a:r>
            <a:r>
              <a:rPr lang="en-GB" sz="2400" dirty="0" smtClean="0"/>
              <a:t>time </a:t>
            </a:r>
            <a:r>
              <a:rPr lang="en-GB" sz="2400" b="1" dirty="0" smtClean="0"/>
              <a:t>symptom </a:t>
            </a:r>
            <a:r>
              <a:rPr lang="en-GB" sz="2400" b="1" dirty="0"/>
              <a:t>onset </a:t>
            </a:r>
            <a:r>
              <a:rPr lang="en-GB" sz="2400" b="1" dirty="0" smtClean="0"/>
              <a:t>to diagnosis </a:t>
            </a:r>
            <a:r>
              <a:rPr lang="en-GB" sz="2400" dirty="0"/>
              <a:t>for pulmonary </a:t>
            </a:r>
            <a:r>
              <a:rPr lang="en-GB" sz="2400" dirty="0" smtClean="0"/>
              <a:t>disease: </a:t>
            </a:r>
            <a:r>
              <a:rPr lang="en-GB" sz="2400" b="1" dirty="0"/>
              <a:t>89.0 days </a:t>
            </a:r>
            <a:r>
              <a:rPr lang="en-GB" sz="2400" dirty="0"/>
              <a:t>(IQR: 45.0 to 164.0)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b="1" dirty="0" smtClean="0"/>
              <a:t>Treatment </a:t>
            </a:r>
            <a:r>
              <a:rPr lang="en-GB" sz="2400" b="1" dirty="0"/>
              <a:t>completion </a:t>
            </a:r>
            <a:r>
              <a:rPr lang="en-GB" sz="2400" dirty="0"/>
              <a:t>at 12 </a:t>
            </a:r>
            <a:r>
              <a:rPr lang="en-GB" sz="2400" dirty="0" smtClean="0"/>
              <a:t>months*: </a:t>
            </a:r>
            <a:r>
              <a:rPr lang="en-GB" sz="2400" dirty="0"/>
              <a:t>185 cases (</a:t>
            </a:r>
            <a:r>
              <a:rPr lang="en-GB" sz="2400" b="1" dirty="0"/>
              <a:t>76</a:t>
            </a:r>
            <a:r>
              <a:rPr lang="en-GB" sz="2400" b="1" dirty="0" smtClean="0"/>
              <a:t>%</a:t>
            </a:r>
            <a:r>
              <a:rPr lang="en-GB" sz="2400" dirty="0" smtClean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 smtClean="0"/>
              <a:t>Culture-confirmed cases </a:t>
            </a:r>
            <a:r>
              <a:rPr lang="en-GB" sz="2400" b="1" dirty="0" smtClean="0"/>
              <a:t>resistant to ≥1 </a:t>
            </a:r>
            <a:r>
              <a:rPr lang="en-GB" sz="2400" b="1" dirty="0"/>
              <a:t>first-line </a:t>
            </a:r>
            <a:r>
              <a:rPr lang="en-GB" sz="2400" b="1" dirty="0" smtClean="0"/>
              <a:t>drug</a:t>
            </a:r>
            <a:r>
              <a:rPr lang="en-GB" sz="2400" dirty="0" smtClean="0"/>
              <a:t>: </a:t>
            </a:r>
            <a:r>
              <a:rPr lang="en-GB" sz="2400" b="1" dirty="0" smtClean="0"/>
              <a:t>12.1%</a:t>
            </a:r>
            <a:endParaRPr lang="en-GB" sz="2400" b="1" dirty="0"/>
          </a:p>
          <a:p>
            <a:pPr marL="0" indent="0"/>
            <a:r>
              <a:rPr lang="en-GB" dirty="0" smtClean="0"/>
              <a:t>*excluding </a:t>
            </a:r>
            <a:r>
              <a:rPr lang="en-GB" dirty="0"/>
              <a:t>CNS disease and drug </a:t>
            </a:r>
            <a:r>
              <a:rPr lang="en-GB" dirty="0" smtClean="0"/>
              <a:t>resistant </a:t>
            </a:r>
            <a:r>
              <a:rPr lang="en-GB" dirty="0"/>
              <a:t>TB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solidFill>
            <a:schemeClr val="accent2"/>
          </a:solidFill>
        </p:spPr>
        <p:txBody>
          <a:bodyPr/>
          <a:lstStyle/>
          <a:p>
            <a:pPr marL="531813">
              <a:defRPr/>
            </a:pPr>
            <a:r>
              <a:rPr lang="en-US" smtClean="0"/>
              <a:t>  </a:t>
            </a:r>
            <a:fld id="{2565FA6D-D4C8-4C4C-AC4B-3269734D34D8}" type="slidenum">
              <a:rPr lang="en-US" smtClean="0"/>
              <a:pPr marL="531813">
                <a:defRPr/>
              </a:pPr>
              <a:t>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Tuberculosis in the South West Annual Review 2017: a 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008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solidFill>
            <a:schemeClr val="accent2"/>
          </a:solidFill>
        </p:spPr>
        <p:txBody>
          <a:bodyPr/>
          <a:lstStyle/>
          <a:p>
            <a:pPr marL="531813">
              <a:defRPr/>
            </a:pPr>
            <a:r>
              <a:rPr lang="en-US" smtClean="0"/>
              <a:t>  </a:t>
            </a:r>
            <a:fld id="{2565FA6D-D4C8-4C4C-AC4B-3269734D34D8}" type="slidenum">
              <a:rPr lang="en-US" smtClean="0"/>
              <a:pPr marL="531813">
                <a:defRPr/>
              </a:pPr>
              <a:t>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Tuberculosis in the South West Annual Review 2017: a summary</a:t>
            </a:r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29816" y="5517232"/>
            <a:ext cx="788436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Number of TB cases, rate and 95% confidence intervals, South West and England, 2000-2016</a:t>
            </a:r>
            <a:endParaRPr kumimoji="0" lang="en-GB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170856738"/>
              </p:ext>
            </p:extLst>
          </p:nvPr>
        </p:nvGraphicFramePr>
        <p:xfrm>
          <a:off x="539552" y="1412776"/>
          <a:ext cx="8064896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62702" y="548680"/>
            <a:ext cx="8028000" cy="648072"/>
          </a:xfrm>
        </p:spPr>
        <p:txBody>
          <a:bodyPr/>
          <a:lstStyle/>
          <a:p>
            <a:r>
              <a:rPr lang="en-GB" dirty="0" smtClean="0"/>
              <a:t>Trends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490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Trends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2400" dirty="0" smtClean="0"/>
              <a:t>Third year-on-year reduction in TB rate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 smtClean="0"/>
              <a:t>Increased </a:t>
            </a:r>
            <a:r>
              <a:rPr lang="en-GB" sz="2400" dirty="0"/>
              <a:t>length of time </a:t>
            </a:r>
            <a:r>
              <a:rPr lang="en-GB" sz="2400" dirty="0" smtClean="0"/>
              <a:t>between </a:t>
            </a:r>
            <a:r>
              <a:rPr lang="en-GB" sz="2400" dirty="0"/>
              <a:t>entry to the UK </a:t>
            </a:r>
            <a:r>
              <a:rPr lang="en-GB" sz="2400" dirty="0" smtClean="0"/>
              <a:t>and </a:t>
            </a:r>
            <a:r>
              <a:rPr lang="en-GB" sz="2400" dirty="0"/>
              <a:t>TB diagnosis for non-UK born cases </a:t>
            </a:r>
            <a:r>
              <a:rPr lang="en-GB" sz="2400" dirty="0" smtClean="0"/>
              <a:t>(median </a:t>
            </a:r>
            <a:r>
              <a:rPr lang="en-GB" sz="2400" b="1" dirty="0" smtClean="0"/>
              <a:t>8 </a:t>
            </a:r>
            <a:r>
              <a:rPr lang="en-GB" sz="2400" b="1" dirty="0" err="1" smtClean="0"/>
              <a:t>yrs</a:t>
            </a:r>
            <a:r>
              <a:rPr lang="en-GB" sz="2400" b="1" dirty="0" smtClean="0"/>
              <a:t> </a:t>
            </a:r>
            <a:r>
              <a:rPr lang="en-GB" sz="2400" dirty="0" smtClean="0"/>
              <a:t>in 2016)</a:t>
            </a:r>
            <a:endParaRPr lang="en-GB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 smtClean="0"/>
              <a:t>Increase in number </a:t>
            </a:r>
            <a:r>
              <a:rPr lang="en-GB" sz="2400" dirty="0"/>
              <a:t>of cases occurring in </a:t>
            </a:r>
            <a:r>
              <a:rPr lang="en-GB" sz="2400" dirty="0" smtClean="0"/>
              <a:t>those </a:t>
            </a:r>
            <a:r>
              <a:rPr lang="en-GB" sz="2400" dirty="0"/>
              <a:t>with </a:t>
            </a:r>
            <a:r>
              <a:rPr lang="en-GB" sz="2400" dirty="0" smtClean="0"/>
              <a:t>≥1 social </a:t>
            </a:r>
            <a:r>
              <a:rPr lang="en-GB" sz="2400" dirty="0"/>
              <a:t>risk </a:t>
            </a:r>
            <a:r>
              <a:rPr lang="en-GB" sz="2400" dirty="0" smtClean="0"/>
              <a:t>factors (</a:t>
            </a:r>
            <a:r>
              <a:rPr lang="en-GB" sz="2400" b="1" dirty="0" smtClean="0"/>
              <a:t>15%</a:t>
            </a:r>
            <a:r>
              <a:rPr lang="en-GB" sz="2400" dirty="0" smtClean="0"/>
              <a:t> in 2016; highest rate since 2009)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 smtClean="0"/>
              <a:t>Increase in proportion of drug-resistant cases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/>
              <a:t>Increase in cases experiencing delays greater than 4 months from symptom onset to treatment start: </a:t>
            </a:r>
            <a:r>
              <a:rPr lang="en-GB" sz="2400" b="1" dirty="0"/>
              <a:t>38%</a:t>
            </a:r>
            <a:r>
              <a:rPr lang="en-GB" sz="2400" dirty="0"/>
              <a:t> pulmonary cases had a delay over four </a:t>
            </a:r>
            <a:r>
              <a:rPr lang="en-GB" sz="2400" dirty="0" smtClean="0"/>
              <a:t>months</a:t>
            </a:r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solidFill>
            <a:schemeClr val="accent2"/>
          </a:solidFill>
        </p:spPr>
        <p:txBody>
          <a:bodyPr/>
          <a:lstStyle/>
          <a:p>
            <a:pPr marL="531813">
              <a:defRPr/>
            </a:pPr>
            <a:r>
              <a:rPr lang="en-US" smtClean="0"/>
              <a:t>  </a:t>
            </a:r>
            <a:fld id="{2565FA6D-D4C8-4C4C-AC4B-3269734D34D8}" type="slidenum">
              <a:rPr lang="en-US" smtClean="0"/>
              <a:pPr marL="531813">
                <a:defRPr/>
              </a:pPr>
              <a:t>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Tuberculosis in the South West Annual Review 2017: a 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71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solidFill>
            <a:schemeClr val="accent2"/>
          </a:solidFill>
        </p:spPr>
        <p:txBody>
          <a:bodyPr/>
          <a:lstStyle/>
          <a:p>
            <a:pPr marL="531813">
              <a:defRPr/>
            </a:pPr>
            <a:r>
              <a:rPr lang="en-US" smtClean="0"/>
              <a:t>  </a:t>
            </a:r>
            <a:fld id="{2565FA6D-D4C8-4C4C-AC4B-3269734D34D8}" type="slidenum">
              <a:rPr lang="en-US" smtClean="0"/>
              <a:pPr marL="531813">
                <a:defRPr/>
              </a:pPr>
              <a:t>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Tuberculosis in the South West Annual Review 2017: a summary</a:t>
            </a:r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530978" y="5517232"/>
            <a:ext cx="846043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Time between entry to the UK and TB diagnosis for non-UK born cases by year, South West, 2000-2016</a:t>
            </a:r>
            <a:endParaRPr kumimoji="0" lang="en-GB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097606545"/>
              </p:ext>
            </p:extLst>
          </p:nvPr>
        </p:nvGraphicFramePr>
        <p:xfrm>
          <a:off x="396126" y="1269355"/>
          <a:ext cx="8351748" cy="43918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62702" y="548680"/>
            <a:ext cx="8028000" cy="648072"/>
          </a:xfrm>
        </p:spPr>
        <p:txBody>
          <a:bodyPr/>
          <a:lstStyle/>
          <a:p>
            <a:r>
              <a:rPr lang="en-GB" dirty="0" smtClean="0"/>
              <a:t>Trends – non-UK born cases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729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Trends – drug resistance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solidFill>
            <a:schemeClr val="accent2"/>
          </a:solidFill>
        </p:spPr>
        <p:txBody>
          <a:bodyPr/>
          <a:lstStyle/>
          <a:p>
            <a:pPr marL="531813">
              <a:defRPr/>
            </a:pPr>
            <a:r>
              <a:rPr lang="en-US" smtClean="0"/>
              <a:t>  </a:t>
            </a:r>
            <a:fld id="{2565FA6D-D4C8-4C4C-AC4B-3269734D34D8}" type="slidenum">
              <a:rPr lang="en-US" smtClean="0"/>
              <a:pPr marL="531813">
                <a:defRPr/>
              </a:pPr>
              <a:t>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Tuberculosis in the South West Annual Review 2017: a summary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93750" y="5373216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 smtClean="0"/>
              <a:t>Proportion of TB cases with first-line drug resistance, South West, 2000 to 2016</a:t>
            </a:r>
            <a:endParaRPr lang="en-GB" sz="1800" b="1" dirty="0"/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1167455010"/>
              </p:ext>
            </p:extLst>
          </p:nvPr>
        </p:nvGraphicFramePr>
        <p:xfrm>
          <a:off x="593750" y="1700808"/>
          <a:ext cx="7866682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3210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68" y="524579"/>
            <a:ext cx="8273923" cy="5850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solidFill>
            <a:schemeClr val="accent2"/>
          </a:solidFill>
        </p:spPr>
        <p:txBody>
          <a:bodyPr/>
          <a:lstStyle/>
          <a:p>
            <a:pPr marL="531813">
              <a:defRPr/>
            </a:pPr>
            <a:r>
              <a:rPr lang="en-US" smtClean="0"/>
              <a:t>  </a:t>
            </a:r>
            <a:fld id="{2565FA6D-D4C8-4C4C-AC4B-3269734D34D8}" type="slidenum">
              <a:rPr lang="en-US" smtClean="0"/>
              <a:pPr marL="531813">
                <a:defRPr/>
              </a:pPr>
              <a:t>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Tuberculosis in the South West Annual Review 2017: a summary</a:t>
            </a:r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123728" y="5928925"/>
            <a:ext cx="680424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TB rate per 100,000 population by upper tier local authority of residence, South West, 2016</a:t>
            </a:r>
            <a:endParaRPr kumimoji="0" lang="en-GB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6067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25494" y="332656"/>
            <a:ext cx="8028000" cy="648072"/>
          </a:xfrm>
        </p:spPr>
        <p:txBody>
          <a:bodyPr/>
          <a:lstStyle/>
          <a:p>
            <a:r>
              <a:rPr lang="en-GB" dirty="0" smtClean="0"/>
              <a:t>Areas of high disease burden</a:t>
            </a:r>
            <a:endParaRPr lang="en-GB" dirty="0"/>
          </a:p>
        </p:txBody>
      </p:sp>
      <p:sp>
        <p:nvSpPr>
          <p:cNvPr id="2" name="Oval 1"/>
          <p:cNvSpPr/>
          <p:nvPr/>
        </p:nvSpPr>
        <p:spPr>
          <a:xfrm>
            <a:off x="3923928" y="1484784"/>
            <a:ext cx="1080120" cy="576064"/>
          </a:xfrm>
          <a:prstGeom prst="ellipse">
            <a:avLst/>
          </a:prstGeom>
          <a:noFill/>
          <a:ln>
            <a:solidFill>
              <a:srgbClr val="00AE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5220072" y="2996952"/>
            <a:ext cx="1008112" cy="648072"/>
          </a:xfrm>
          <a:prstGeom prst="ellipse">
            <a:avLst/>
          </a:prstGeom>
          <a:noFill/>
          <a:ln>
            <a:solidFill>
              <a:srgbClr val="00AE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209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At-risk populations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2400" dirty="0"/>
              <a:t>Case rate </a:t>
            </a:r>
            <a:r>
              <a:rPr lang="en-GB" sz="2400" dirty="0" smtClean="0"/>
              <a:t>in </a:t>
            </a:r>
            <a:r>
              <a:rPr lang="en-GB" sz="2400" dirty="0"/>
              <a:t>the  UK born </a:t>
            </a:r>
            <a:r>
              <a:rPr lang="en-GB" sz="2400" dirty="0" smtClean="0"/>
              <a:t>population </a:t>
            </a:r>
            <a:r>
              <a:rPr lang="en-GB" sz="2400" b="1" dirty="0" smtClean="0"/>
              <a:t>1.9 </a:t>
            </a:r>
            <a:r>
              <a:rPr lang="en-GB" sz="2400" b="1" dirty="0"/>
              <a:t>/ 100k </a:t>
            </a:r>
            <a:r>
              <a:rPr lang="en-GB" sz="2400" dirty="0"/>
              <a:t>and </a:t>
            </a:r>
            <a:endParaRPr lang="en-GB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 smtClean="0"/>
              <a:t>Case rate in </a:t>
            </a:r>
            <a:r>
              <a:rPr lang="en-GB" sz="2400" dirty="0"/>
              <a:t>the non-UK born population </a:t>
            </a:r>
            <a:r>
              <a:rPr lang="en-GB" sz="2400" b="1" dirty="0"/>
              <a:t>31.2 / 100k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/>
              <a:t>W</a:t>
            </a:r>
            <a:r>
              <a:rPr lang="en-GB" sz="2400" dirty="0" smtClean="0"/>
              <a:t>hite </a:t>
            </a:r>
            <a:r>
              <a:rPr lang="en-GB" sz="2400" dirty="0"/>
              <a:t>ethnic </a:t>
            </a:r>
            <a:r>
              <a:rPr lang="en-GB" sz="2400" dirty="0" smtClean="0"/>
              <a:t>groups represent the largest proportion </a:t>
            </a:r>
            <a:r>
              <a:rPr lang="en-GB" sz="2400" dirty="0"/>
              <a:t>(</a:t>
            </a:r>
            <a:r>
              <a:rPr lang="en-GB" sz="2400" b="1" dirty="0"/>
              <a:t>48</a:t>
            </a:r>
            <a:r>
              <a:rPr lang="en-GB" sz="2400" b="1" dirty="0" smtClean="0"/>
              <a:t>%</a:t>
            </a:r>
            <a:r>
              <a:rPr lang="en-GB" sz="2400" dirty="0" smtClean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 smtClean="0"/>
              <a:t>Significant proportion with ≥ 1 social risk factor (</a:t>
            </a:r>
            <a:r>
              <a:rPr lang="en-GB" sz="2400" b="1" dirty="0" smtClean="0"/>
              <a:t>15%</a:t>
            </a:r>
            <a:r>
              <a:rPr lang="en-GB" sz="2400" dirty="0" smtClean="0"/>
              <a:t>)</a:t>
            </a:r>
            <a:endParaRPr lang="en-GB" sz="2400" b="1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 smtClean="0"/>
              <a:t>Data indicate that cases with social risk factors more likely to have drug-resistant infection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 smtClean="0"/>
              <a:t>Groups </a:t>
            </a:r>
            <a:r>
              <a:rPr lang="en-GB" sz="2400" b="1" dirty="0" smtClean="0"/>
              <a:t>without</a:t>
            </a:r>
            <a:r>
              <a:rPr lang="en-GB" sz="2400" dirty="0" smtClean="0"/>
              <a:t> social risk factors experiencing longer delays between symptom onset and treatment</a:t>
            </a:r>
            <a:endParaRPr lang="en-GB" sz="24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solidFill>
            <a:schemeClr val="accent2"/>
          </a:solidFill>
        </p:spPr>
        <p:txBody>
          <a:bodyPr/>
          <a:lstStyle/>
          <a:p>
            <a:pPr marL="531813">
              <a:defRPr/>
            </a:pPr>
            <a:r>
              <a:rPr lang="en-US" smtClean="0"/>
              <a:t>  </a:t>
            </a:r>
            <a:fld id="{2565FA6D-D4C8-4C4C-AC4B-3269734D34D8}" type="slidenum">
              <a:rPr lang="en-US" smtClean="0"/>
              <a:pPr marL="531813">
                <a:defRPr/>
              </a:pPr>
              <a:t>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Tuberculosis in the South West Annual Review 2017: a 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85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solidFill>
            <a:schemeClr val="accent2"/>
          </a:solidFill>
        </p:spPr>
        <p:txBody>
          <a:bodyPr/>
          <a:lstStyle/>
          <a:p>
            <a:pPr marL="531813">
              <a:defRPr/>
            </a:pPr>
            <a:r>
              <a:rPr lang="en-US" smtClean="0"/>
              <a:t>  </a:t>
            </a:r>
            <a:fld id="{2565FA6D-D4C8-4C4C-AC4B-3269734D34D8}" type="slidenum">
              <a:rPr lang="en-US" smtClean="0"/>
              <a:pPr marL="531813">
                <a:defRPr/>
              </a:pPr>
              <a:t>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Tuberculosis in the South West Annual Review 2017: a summary</a:t>
            </a:r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467544" y="908720"/>
            <a:ext cx="7344818" cy="4680520"/>
            <a:chOff x="179512" y="499900"/>
            <a:chExt cx="8784978" cy="5737412"/>
          </a:xfrm>
        </p:grpSpPr>
        <p:graphicFrame>
          <p:nvGraphicFramePr>
            <p:cNvPr id="6" name="Chart 5"/>
            <p:cNvGraphicFramePr/>
            <p:nvPr>
              <p:extLst>
                <p:ext uri="{D42A27DB-BD31-4B8C-83A1-F6EECF244321}">
                  <p14:modId xmlns:p14="http://schemas.microsoft.com/office/powerpoint/2010/main" val="2094293954"/>
                </p:ext>
              </p:extLst>
            </p:nvPr>
          </p:nvGraphicFramePr>
          <p:xfrm>
            <a:off x="179512" y="588168"/>
            <a:ext cx="4392488" cy="282457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7" name="Chart 6"/>
            <p:cNvGraphicFramePr/>
            <p:nvPr>
              <p:extLst>
                <p:ext uri="{D42A27DB-BD31-4B8C-83A1-F6EECF244321}">
                  <p14:modId xmlns:p14="http://schemas.microsoft.com/office/powerpoint/2010/main" val="3207888309"/>
                </p:ext>
              </p:extLst>
            </p:nvPr>
          </p:nvGraphicFramePr>
          <p:xfrm>
            <a:off x="4572000" y="499900"/>
            <a:ext cx="4392488" cy="282457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8" name="Chart 7"/>
            <p:cNvGraphicFramePr/>
            <p:nvPr>
              <p:extLst>
                <p:ext uri="{D42A27DB-BD31-4B8C-83A1-F6EECF244321}">
                  <p14:modId xmlns:p14="http://schemas.microsoft.com/office/powerpoint/2010/main" val="1181477739"/>
                </p:ext>
              </p:extLst>
            </p:nvPr>
          </p:nvGraphicFramePr>
          <p:xfrm>
            <a:off x="251520" y="3429000"/>
            <a:ext cx="4320480" cy="28083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9" name="Chart 8"/>
            <p:cNvGraphicFramePr/>
            <p:nvPr>
              <p:extLst>
                <p:ext uri="{D42A27DB-BD31-4B8C-83A1-F6EECF244321}">
                  <p14:modId xmlns:p14="http://schemas.microsoft.com/office/powerpoint/2010/main" val="4098416058"/>
                </p:ext>
              </p:extLst>
            </p:nvPr>
          </p:nvGraphicFramePr>
          <p:xfrm>
            <a:off x="4618163" y="3356992"/>
            <a:ext cx="4346327" cy="28803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9105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1835696" y="5733256"/>
            <a:ext cx="51177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TB rate by age group, South West, 2000-2016</a:t>
            </a:r>
            <a:endParaRPr kumimoji="0" lang="en-GB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8028000" cy="648072"/>
          </a:xfrm>
        </p:spPr>
        <p:txBody>
          <a:bodyPr/>
          <a:lstStyle/>
          <a:p>
            <a:r>
              <a:rPr lang="en-GB" dirty="0" smtClean="0"/>
              <a:t>At-risk populations: Age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127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At-risk populations: IMD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solidFill>
            <a:schemeClr val="accent2"/>
          </a:solidFill>
        </p:spPr>
        <p:txBody>
          <a:bodyPr/>
          <a:lstStyle/>
          <a:p>
            <a:pPr marL="531813">
              <a:defRPr/>
            </a:pPr>
            <a:r>
              <a:rPr lang="en-US" dirty="0" smtClean="0"/>
              <a:t>  </a:t>
            </a:r>
            <a:fld id="{2565FA6D-D4C8-4C4C-AC4B-3269734D34D8}" type="slidenum">
              <a:rPr lang="en-US" smtClean="0"/>
              <a:pPr marL="531813">
                <a:defRPr/>
              </a:pPr>
              <a:t>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Tuberculosis in the South West Annual Review 2017: a summary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60"/>
            <a:ext cx="8029575" cy="4073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71600" y="5301208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 smtClean="0"/>
              <a:t>TB case rate and 95% confidence intervals by Index of Multiple Deprivation decile, South West, 2000 to 2016</a:t>
            </a:r>
            <a:endParaRPr lang="en-GB" sz="1800" b="1" dirty="0"/>
          </a:p>
        </p:txBody>
      </p:sp>
    </p:spTree>
    <p:extLst>
      <p:ext uri="{BB962C8B-B14F-4D97-AF65-F5344CB8AC3E}">
        <p14:creationId xmlns:p14="http://schemas.microsoft.com/office/powerpoint/2010/main" val="221644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028000" cy="648072"/>
          </a:xfrm>
        </p:spPr>
        <p:txBody>
          <a:bodyPr/>
          <a:lstStyle/>
          <a:p>
            <a:r>
              <a:rPr lang="en-GB" dirty="0" smtClean="0"/>
              <a:t>Benchmarking the South West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124744"/>
            <a:ext cx="8028000" cy="5027711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2400" dirty="0" smtClean="0"/>
              <a:t>TB rate less than half national rate: </a:t>
            </a:r>
            <a:r>
              <a:rPr lang="en-GB" sz="2400" b="1" dirty="0" smtClean="0"/>
              <a:t>4.3 vs 10.2 per 100k</a:t>
            </a:r>
            <a:endParaRPr lang="en-GB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/>
              <a:t>L</a:t>
            </a:r>
            <a:r>
              <a:rPr lang="en-GB" sz="2400" dirty="0" smtClean="0"/>
              <a:t>owest regional rate of TB in England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 smtClean="0"/>
              <a:t>Third </a:t>
            </a:r>
            <a:r>
              <a:rPr lang="en-GB" sz="2400" dirty="0"/>
              <a:t>highest proportion of cases reporting </a:t>
            </a:r>
            <a:r>
              <a:rPr lang="en-GB" sz="2400" dirty="0" smtClean="0"/>
              <a:t>≥ 1 social </a:t>
            </a:r>
            <a:r>
              <a:rPr lang="en-GB" sz="2400" dirty="0"/>
              <a:t>risk factor (</a:t>
            </a:r>
            <a:r>
              <a:rPr lang="en-GB" sz="2400" b="1" dirty="0"/>
              <a:t>15.0</a:t>
            </a:r>
            <a:r>
              <a:rPr lang="en-GB" sz="2400" b="1" dirty="0" smtClean="0"/>
              <a:t>%</a:t>
            </a:r>
            <a:r>
              <a:rPr lang="en-GB" sz="2400" dirty="0" smtClean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 smtClean="0"/>
              <a:t>Highest proportion of cases reporting homelessness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/>
              <a:t>Lowest regional culture confirmation rate in England: </a:t>
            </a:r>
            <a:r>
              <a:rPr lang="en-GB" sz="2400" b="1" dirty="0" smtClean="0"/>
              <a:t>62% </a:t>
            </a:r>
            <a:r>
              <a:rPr lang="en-GB" sz="2400" dirty="0" smtClean="0"/>
              <a:t>(69</a:t>
            </a:r>
            <a:r>
              <a:rPr lang="en-GB" sz="2400" dirty="0"/>
              <a:t>% of </a:t>
            </a:r>
            <a:r>
              <a:rPr lang="en-GB" sz="2400" dirty="0" smtClean="0"/>
              <a:t>pulmonary; </a:t>
            </a:r>
            <a:r>
              <a:rPr lang="en-GB" sz="2400" dirty="0"/>
              <a:t>52% of non-pulmonary </a:t>
            </a:r>
            <a:r>
              <a:rPr lang="en-GB" sz="2400" dirty="0" smtClean="0"/>
              <a:t>cases</a:t>
            </a:r>
            <a:r>
              <a:rPr lang="en-GB" sz="2400" dirty="0"/>
              <a:t>)</a:t>
            </a:r>
            <a:endParaRPr lang="en-GB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 smtClean="0"/>
              <a:t>Lower than national average rate of HIV testing (</a:t>
            </a:r>
            <a:r>
              <a:rPr lang="en-GB" sz="2400" b="1" dirty="0" smtClean="0"/>
              <a:t>90.2% </a:t>
            </a:r>
            <a:r>
              <a:rPr lang="en-GB" sz="2400" dirty="0" smtClean="0"/>
              <a:t>vs 93.2%)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 smtClean="0"/>
              <a:t>Lower than national average proportion of cases receiving DOT (</a:t>
            </a:r>
            <a:r>
              <a:rPr lang="en-GB" sz="2400" b="1" dirty="0" smtClean="0"/>
              <a:t>8.1%</a:t>
            </a:r>
            <a:r>
              <a:rPr lang="en-GB" sz="2400" dirty="0" smtClean="0"/>
              <a:t> vs 14.3%)</a:t>
            </a:r>
            <a:endParaRPr lang="en-GB" sz="2400" dirty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solidFill>
            <a:schemeClr val="accent2"/>
          </a:solidFill>
        </p:spPr>
        <p:txBody>
          <a:bodyPr/>
          <a:lstStyle/>
          <a:p>
            <a:pPr marL="531813">
              <a:defRPr/>
            </a:pPr>
            <a:r>
              <a:rPr lang="en-US" smtClean="0"/>
              <a:t>  </a:t>
            </a:r>
            <a:fld id="{2565FA6D-D4C8-4C4C-AC4B-3269734D34D8}" type="slidenum">
              <a:rPr lang="en-US" smtClean="0"/>
              <a:pPr marL="531813">
                <a:defRPr/>
              </a:pPr>
              <a:t>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Tuberculosis in the South West Annual Review 2017: a 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44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t 1-0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96752"/>
            <a:ext cx="9144000" cy="535225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95536" y="404664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00AE9E"/>
                </a:solidFill>
              </a:rPr>
              <a:t>Public Health messages</a:t>
            </a:r>
            <a:endParaRPr lang="en-GB" sz="4000" dirty="0">
              <a:solidFill>
                <a:srgbClr val="00AE9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7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t 2-0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9144000" cy="535225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95536" y="404664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00AE9E"/>
                </a:solidFill>
              </a:rPr>
              <a:t>Public Health messages</a:t>
            </a:r>
            <a:endParaRPr lang="en-GB" sz="4000" dirty="0">
              <a:solidFill>
                <a:srgbClr val="00AE9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86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t 3-0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2550"/>
            <a:ext cx="9144000" cy="53644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95536" y="404664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00AE9E"/>
                </a:solidFill>
              </a:rPr>
              <a:t>Public Health messages</a:t>
            </a:r>
            <a:endParaRPr lang="en-GB" sz="4000" dirty="0">
              <a:solidFill>
                <a:srgbClr val="00AE9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01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t 4-0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2550"/>
            <a:ext cx="9144000" cy="53644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95536" y="404664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00AE9E"/>
                </a:solidFill>
              </a:rPr>
              <a:t>Public Health messages</a:t>
            </a:r>
            <a:endParaRPr lang="en-GB" sz="4000" dirty="0">
              <a:solidFill>
                <a:srgbClr val="00AE9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84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Useful links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2400" dirty="0" smtClean="0"/>
              <a:t>South West TB Annual Report:</a:t>
            </a:r>
          </a:p>
          <a:p>
            <a:r>
              <a:rPr lang="en-GB" dirty="0">
                <a:hlinkClick r:id="rId2"/>
              </a:rPr>
              <a:t>https://</a:t>
            </a:r>
            <a:r>
              <a:rPr lang="en-GB" dirty="0" smtClean="0">
                <a:hlinkClick r:id="rId2"/>
              </a:rPr>
              <a:t>www.gov.uk/government/uploads/system/uploads/attachment_data/file/673082/Tuberculosis_in_the_South_West_Annual_Review.pdf</a:t>
            </a:r>
            <a:endParaRPr lang="en-GB" dirty="0" smtClean="0"/>
          </a:p>
          <a:p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 smtClean="0"/>
              <a:t>Public Health Matters blog: reducing the burden of TB</a:t>
            </a:r>
          </a:p>
          <a:p>
            <a:r>
              <a:rPr lang="en-GB" dirty="0">
                <a:hlinkClick r:id="rId3"/>
              </a:rPr>
              <a:t>https://publichealthmatters.blog.gov.uk/2016/10/20/health-matters-reducing-the-burden-of-tuberculosis</a:t>
            </a:r>
            <a:r>
              <a:rPr lang="en-GB" dirty="0" smtClean="0">
                <a:hlinkClick r:id="rId3"/>
              </a:rPr>
              <a:t>/</a:t>
            </a:r>
            <a:endParaRPr lang="en-GB" dirty="0" smtClean="0"/>
          </a:p>
          <a:p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 smtClean="0"/>
              <a:t>PHE Fingertips tool: Health Protection profiles</a:t>
            </a:r>
          </a:p>
          <a:p>
            <a:r>
              <a:rPr lang="en-GB" dirty="0">
                <a:hlinkClick r:id="rId4"/>
              </a:rPr>
              <a:t>https://</a:t>
            </a:r>
            <a:r>
              <a:rPr lang="en-GB" dirty="0" smtClean="0">
                <a:hlinkClick r:id="rId4"/>
              </a:rPr>
              <a:t>fingertips.phe.org.uk/profile/health-protection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solidFill>
            <a:schemeClr val="accent2"/>
          </a:solidFill>
        </p:spPr>
        <p:txBody>
          <a:bodyPr/>
          <a:lstStyle/>
          <a:p>
            <a:pPr marL="531813">
              <a:defRPr/>
            </a:pPr>
            <a:r>
              <a:rPr lang="en-US" smtClean="0"/>
              <a:t>  </a:t>
            </a:r>
            <a:fld id="{2565FA6D-D4C8-4C4C-AC4B-3269734D34D8}" type="slidenum">
              <a:rPr lang="en-US" smtClean="0"/>
              <a:pPr marL="531813">
                <a:defRPr/>
              </a:pPr>
              <a:t>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Tuberculosis in the South West Annual Review 2017: a 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3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 points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Increase in proportion of </a:t>
            </a:r>
            <a:r>
              <a:rPr lang="en-GB" dirty="0"/>
              <a:t>cases experiencing delays </a:t>
            </a:r>
            <a:r>
              <a:rPr lang="en-GB" dirty="0" smtClean="0"/>
              <a:t>&gt;4 </a:t>
            </a:r>
            <a:r>
              <a:rPr lang="en-GB" dirty="0"/>
              <a:t>months from </a:t>
            </a:r>
            <a:r>
              <a:rPr lang="en-GB" dirty="0" smtClean="0"/>
              <a:t>symptom onset </a:t>
            </a:r>
            <a:r>
              <a:rPr lang="en-GB" dirty="0"/>
              <a:t>to treatment start </a:t>
            </a:r>
            <a:r>
              <a:rPr lang="en-GB" dirty="0" smtClean="0"/>
              <a:t>(</a:t>
            </a:r>
            <a:r>
              <a:rPr lang="en-GB" b="1" dirty="0" smtClean="0"/>
              <a:t>38%)</a:t>
            </a:r>
            <a:endParaRPr lang="en-GB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I</a:t>
            </a:r>
            <a:r>
              <a:rPr lang="en-GB" dirty="0" smtClean="0"/>
              <a:t>ncreased </a:t>
            </a:r>
            <a:r>
              <a:rPr lang="en-GB" dirty="0"/>
              <a:t>length of time since entry to the UK to TB diagnosis for non-UK born cases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Increase in the proportion of cases reporting ≥ 1 social risk factor (</a:t>
            </a:r>
            <a:r>
              <a:rPr lang="en-GB" b="1" dirty="0" smtClean="0"/>
              <a:t>15%</a:t>
            </a:r>
            <a:r>
              <a:rPr lang="en-GB" dirty="0" smtClean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Low </a:t>
            </a:r>
            <a:r>
              <a:rPr lang="en-GB" dirty="0"/>
              <a:t>rates of culture confirmation </a:t>
            </a:r>
            <a:r>
              <a:rPr lang="en-GB" dirty="0" smtClean="0"/>
              <a:t>(</a:t>
            </a:r>
            <a:r>
              <a:rPr lang="en-GB" b="1" dirty="0"/>
              <a:t>62</a:t>
            </a:r>
            <a:r>
              <a:rPr lang="en-GB" b="1" dirty="0" smtClean="0"/>
              <a:t>%)</a:t>
            </a: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H</a:t>
            </a:r>
            <a:r>
              <a:rPr lang="en-GB" dirty="0" smtClean="0"/>
              <a:t>igher </a:t>
            </a:r>
            <a:r>
              <a:rPr lang="en-GB" dirty="0"/>
              <a:t>rates of TB in areas with the most socio-economic deprivation </a:t>
            </a:r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I</a:t>
            </a:r>
            <a:r>
              <a:rPr lang="en-GB" dirty="0" smtClean="0"/>
              <a:t>ncreased </a:t>
            </a:r>
            <a:r>
              <a:rPr lang="en-GB" dirty="0"/>
              <a:t>drug resistance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solidFill>
            <a:schemeClr val="accent2"/>
          </a:solidFill>
        </p:spPr>
        <p:txBody>
          <a:bodyPr/>
          <a:lstStyle/>
          <a:p>
            <a:pPr marL="531813">
              <a:defRPr/>
            </a:pPr>
            <a:r>
              <a:rPr lang="en-US" smtClean="0"/>
              <a:t>  </a:t>
            </a:r>
            <a:fld id="{2565FA6D-D4C8-4C4C-AC4B-3269734D34D8}" type="slidenum">
              <a:rPr lang="en-US" smtClean="0"/>
              <a:pPr marL="531813">
                <a:defRPr/>
              </a:pPr>
              <a:t>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Tuberculosis in the South West Annual Review 2017: a 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54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PH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AE9E"/>
      </a:accent1>
      <a:accent2>
        <a:srgbClr val="98002E"/>
      </a:accent2>
      <a:accent3>
        <a:srgbClr val="11175E"/>
      </a:accent3>
      <a:accent4>
        <a:srgbClr val="D2D1B6"/>
      </a:accent4>
      <a:accent5>
        <a:srgbClr val="F9A25E"/>
      </a:accent5>
      <a:accent6>
        <a:srgbClr val="EEB111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Public Health England">
      <a:dk1>
        <a:sysClr val="windowText" lastClr="000000"/>
      </a:dk1>
      <a:lt1>
        <a:sysClr val="window" lastClr="FFFFFF"/>
      </a:lt1>
      <a:dk2>
        <a:srgbClr val="009966"/>
      </a:dk2>
      <a:lt2>
        <a:srgbClr val="98002E"/>
      </a:lt2>
      <a:accent1>
        <a:srgbClr val="11175E"/>
      </a:accent1>
      <a:accent2>
        <a:srgbClr val="D8B5A3"/>
      </a:accent2>
      <a:accent3>
        <a:srgbClr val="F9A25E"/>
      </a:accent3>
      <a:accent4>
        <a:srgbClr val="EEB111"/>
      </a:accent4>
      <a:accent5>
        <a:srgbClr val="00B274"/>
      </a:accent5>
      <a:accent6>
        <a:srgbClr val="A7A9AC"/>
      </a:accent6>
      <a:hlink>
        <a:srgbClr val="000000"/>
      </a:hlink>
      <a:folHlink>
        <a:srgbClr val="00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5547DEF730D74EA5543201242B40D3" ma:contentTypeVersion="2" ma:contentTypeDescription="Create a new document." ma:contentTypeScope="" ma:versionID="90abed70ebe52a91dc341b84b028ecb3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814c3b335b53ce6b9a41890f168eae54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21BA55E-5A15-436E-A8C3-DCB566ECEBCE}">
  <ds:schemaRefs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sharepoint/v3"/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A73A3368-B182-4508-B0AD-8C48CC961B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D92F07B-CA65-4545-9761-5CBD70570C6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2734</TotalTime>
  <Words>883</Words>
  <Application>Microsoft Office PowerPoint</Application>
  <PresentationFormat>On-screen Show (4:3)</PresentationFormat>
  <Paragraphs>126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1_Office Theme</vt:lpstr>
      <vt:lpstr>Tuberculosis in the South West Annual Review 2017: a summary   </vt:lpstr>
      <vt:lpstr>Overview</vt:lpstr>
      <vt:lpstr>TB surveillance England &amp; Wales</vt:lpstr>
      <vt:lpstr>TB epidemiology in the South West  2016</vt:lpstr>
      <vt:lpstr>Trends</vt:lpstr>
      <vt:lpstr>Trends</vt:lpstr>
      <vt:lpstr>Trends – non-UK born cases</vt:lpstr>
      <vt:lpstr>Trends – drug resistance</vt:lpstr>
      <vt:lpstr>Areas of high disease burden</vt:lpstr>
      <vt:lpstr>At-risk populations</vt:lpstr>
      <vt:lpstr>At-risk populations: Age</vt:lpstr>
      <vt:lpstr>At-risk populations: IMD</vt:lpstr>
      <vt:lpstr>Benchmarking the South West</vt:lpstr>
      <vt:lpstr>PowerPoint Presentation</vt:lpstr>
      <vt:lpstr>PowerPoint Presentation</vt:lpstr>
      <vt:lpstr>PowerPoint Presentation</vt:lpstr>
      <vt:lpstr>PowerPoint Presentation</vt:lpstr>
      <vt:lpstr>Useful links</vt:lpstr>
      <vt:lpstr>Summary points</vt:lpstr>
    </vt:vector>
  </TitlesOfParts>
  <Company>Cabinet Office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Presentation-standard</dc:title>
  <dc:creator>Anjna Mistry</dc:creator>
  <cp:lastModifiedBy>Rachel Kwiatkowska</cp:lastModifiedBy>
  <cp:revision>273</cp:revision>
  <dcterms:created xsi:type="dcterms:W3CDTF">2012-10-10T09:02:29Z</dcterms:created>
  <dcterms:modified xsi:type="dcterms:W3CDTF">2018-02-26T14:26:28Z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0x010100855547DEF730D74EA5543201242B40D3</vt:lpwstr>
  </property>
</Properties>
</file>